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84" r:id="rId2"/>
    <p:sldId id="257" r:id="rId3"/>
    <p:sldId id="259" r:id="rId4"/>
    <p:sldId id="260" r:id="rId5"/>
    <p:sldId id="277" r:id="rId6"/>
    <p:sldId id="267" r:id="rId7"/>
    <p:sldId id="268" r:id="rId8"/>
    <p:sldId id="269" r:id="rId9"/>
    <p:sldId id="264" r:id="rId10"/>
    <p:sldId id="263" r:id="rId11"/>
    <p:sldId id="274" r:id="rId12"/>
    <p:sldId id="270" r:id="rId13"/>
    <p:sldId id="271" r:id="rId14"/>
    <p:sldId id="272" r:id="rId15"/>
    <p:sldId id="273" r:id="rId16"/>
    <p:sldId id="266" r:id="rId17"/>
    <p:sldId id="275" r:id="rId18"/>
    <p:sldId id="283" r:id="rId19"/>
    <p:sldId id="279" r:id="rId20"/>
    <p:sldId id="281"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66CCFF"/>
    <a:srgbClr val="0099FF"/>
    <a:srgbClr val="278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7" autoAdjust="0"/>
    <p:restoredTop sz="94660"/>
  </p:normalViewPr>
  <p:slideViewPr>
    <p:cSldViewPr snapToGrid="0">
      <p:cViewPr varScale="1">
        <p:scale>
          <a:sx n="69" d="100"/>
          <a:sy n="69" d="100"/>
        </p:scale>
        <p:origin x="612" y="60"/>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94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5383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274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13498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53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77560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964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530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10/2/2017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314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10/2/2017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56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47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10/2/2017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85699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BD6CF-A1DE-48B1-A674-CE804CA15E2C}"/>
              </a:ext>
            </a:extLst>
          </p:cNvPr>
          <p:cNvSpPr/>
          <p:nvPr/>
        </p:nvSpPr>
        <p:spPr>
          <a:xfrm>
            <a:off x="3020291" y="678873"/>
            <a:ext cx="5223171" cy="296862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FB885BC-C521-4DBE-AF37-1668B8030378}"/>
              </a:ext>
            </a:extLst>
          </p:cNvPr>
          <p:cNvSpPr/>
          <p:nvPr/>
        </p:nvSpPr>
        <p:spPr>
          <a:xfrm>
            <a:off x="2881753" y="4210050"/>
            <a:ext cx="5361709" cy="952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9B3F9C-7F97-4A70-B9C8-5C93B605EF5A}"/>
              </a:ext>
            </a:extLst>
          </p:cNvPr>
          <p:cNvSpPr txBox="1"/>
          <p:nvPr/>
        </p:nvSpPr>
        <p:spPr>
          <a:xfrm>
            <a:off x="3020291" y="4248151"/>
            <a:ext cx="5223171" cy="1015663"/>
          </a:xfrm>
          <a:prstGeom prst="rect">
            <a:avLst/>
          </a:prstGeom>
          <a:noFill/>
        </p:spPr>
        <p:txBody>
          <a:bodyPr wrap="square" rtlCol="0">
            <a:spAutoFit/>
          </a:bodyPr>
          <a:lstStyle/>
          <a:p>
            <a:pPr algn="ctr"/>
            <a:r>
              <a:rPr lang="en-US" sz="6000" dirty="0">
                <a:solidFill>
                  <a:srgbClr val="0000FF"/>
                </a:solidFill>
                <a:latin typeface="Times New Roman" panose="02020603050405020304" pitchFamily="18" charset="0"/>
                <a:cs typeface="Times New Roman" panose="02020603050405020304" pitchFamily="18" charset="0"/>
              </a:rPr>
              <a:t>Welcome</a:t>
            </a:r>
          </a:p>
        </p:txBody>
      </p:sp>
    </p:spTree>
    <p:extLst>
      <p:ext uri="{BB962C8B-B14F-4D97-AF65-F5344CB8AC3E}">
        <p14:creationId xmlns:p14="http://schemas.microsoft.com/office/powerpoint/2010/main" val="215841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141176-2A7B-4B15-ACA6-323B1076387B}"/>
              </a:ext>
            </a:extLst>
          </p:cNvPr>
          <p:cNvSpPr/>
          <p:nvPr/>
        </p:nvSpPr>
        <p:spPr>
          <a:xfrm>
            <a:off x="0" y="153085"/>
            <a:ext cx="12192000" cy="584775"/>
          </a:xfrm>
          <a:prstGeom prst="rect">
            <a:avLst/>
          </a:prstGeom>
          <a:solidFill>
            <a:schemeClr val="accent1">
              <a:lumMod val="60000"/>
              <a:lumOff val="40000"/>
            </a:schemeClr>
          </a:solidFill>
        </p:spPr>
        <p:txBody>
          <a:bodyPr wrap="square">
            <a:spAutoFit/>
          </a:bodyPr>
          <a:lstStyle/>
          <a:p>
            <a:r>
              <a:rPr lang="en-US" sz="3200" dirty="0">
                <a:latin typeface="Times New Roman" panose="02020603050405020304" pitchFamily="18" charset="0"/>
                <a:cs typeface="Times New Roman" panose="02020603050405020304" pitchFamily="18" charset="0"/>
              </a:rPr>
              <a:t>4. Which of the following words describes the effect of pollution?</a:t>
            </a:r>
          </a:p>
        </p:txBody>
      </p:sp>
      <p:sp>
        <p:nvSpPr>
          <p:cNvPr id="8" name="Rectangle 7">
            <a:extLst>
              <a:ext uri="{FF2B5EF4-FFF2-40B4-BE49-F238E27FC236}">
                <a16:creationId xmlns:a16="http://schemas.microsoft.com/office/drawing/2014/main" id="{B106FB05-CFCA-4733-8F02-873EA9FAACA8}"/>
              </a:ext>
            </a:extLst>
          </p:cNvPr>
          <p:cNvSpPr/>
          <p:nvPr/>
        </p:nvSpPr>
        <p:spPr>
          <a:xfrm>
            <a:off x="76200" y="1104899"/>
            <a:ext cx="12115800"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 Useful to all creatures on earth. b) accelerate climatic advantages. c) exercises no influence on environment. d) harmful to all creatures on earth.</a:t>
            </a:r>
          </a:p>
        </p:txBody>
      </p:sp>
      <p:sp>
        <p:nvSpPr>
          <p:cNvPr id="9" name="Rectangle 8">
            <a:extLst>
              <a:ext uri="{FF2B5EF4-FFF2-40B4-BE49-F238E27FC236}">
                <a16:creationId xmlns:a16="http://schemas.microsoft.com/office/drawing/2014/main" id="{A8C3C2ED-F48E-4FC1-B0A6-082B1B99D135}"/>
              </a:ext>
            </a:extLst>
          </p:cNvPr>
          <p:cNvSpPr/>
          <p:nvPr/>
        </p:nvSpPr>
        <p:spPr>
          <a:xfrm>
            <a:off x="0" y="2249506"/>
            <a:ext cx="12192000" cy="1077218"/>
          </a:xfrm>
          <a:prstGeom prst="rect">
            <a:avLst/>
          </a:prstGeom>
          <a:solidFill>
            <a:schemeClr val="accent2">
              <a:lumMod val="20000"/>
              <a:lumOff val="80000"/>
            </a:schemeClr>
          </a:solidFill>
        </p:spPr>
        <p:txBody>
          <a:bodyPr wrap="square">
            <a:spAutoFit/>
          </a:bodyPr>
          <a:lstStyle/>
          <a:p>
            <a:r>
              <a:rPr lang="en-US" sz="3200" dirty="0">
                <a:latin typeface="Times New Roman" panose="02020603050405020304" pitchFamily="18" charset="0"/>
                <a:cs typeface="Times New Roman" panose="02020603050405020304" pitchFamily="18" charset="0"/>
              </a:rPr>
              <a:t>5. Which of the following statement is true about the cause of soil pollution?</a:t>
            </a:r>
          </a:p>
        </p:txBody>
      </p:sp>
      <p:sp>
        <p:nvSpPr>
          <p:cNvPr id="10" name="Rectangle 9">
            <a:extLst>
              <a:ext uri="{FF2B5EF4-FFF2-40B4-BE49-F238E27FC236}">
                <a16:creationId xmlns:a16="http://schemas.microsoft.com/office/drawing/2014/main" id="{5C30DCE6-6F71-407D-B9C4-680CE93F9C8C}"/>
              </a:ext>
            </a:extLst>
          </p:cNvPr>
          <p:cNvSpPr/>
          <p:nvPr/>
        </p:nvSpPr>
        <p:spPr>
          <a:xfrm>
            <a:off x="76200" y="3517224"/>
            <a:ext cx="12115800"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a)The enormous volume of industrial waste. b) the horn of vehicles. c) the advent of guest birds. d) the construction of high-rise buildings.  </a:t>
            </a:r>
          </a:p>
        </p:txBody>
      </p:sp>
      <p:sp>
        <p:nvSpPr>
          <p:cNvPr id="11" name="Rectangle 10">
            <a:extLst>
              <a:ext uri="{FF2B5EF4-FFF2-40B4-BE49-F238E27FC236}">
                <a16:creationId xmlns:a16="http://schemas.microsoft.com/office/drawing/2014/main" id="{93150EB0-E5F8-4C98-8DDF-FC748CB2DE64}"/>
              </a:ext>
            </a:extLst>
          </p:cNvPr>
          <p:cNvSpPr/>
          <p:nvPr/>
        </p:nvSpPr>
        <p:spPr>
          <a:xfrm>
            <a:off x="51282" y="4634984"/>
            <a:ext cx="12140718" cy="584775"/>
          </a:xfrm>
          <a:prstGeom prst="rect">
            <a:avLst/>
          </a:prstGeom>
          <a:solidFill>
            <a:schemeClr val="accent2">
              <a:lumMod val="40000"/>
              <a:lumOff val="60000"/>
            </a:schemeClr>
          </a:solidFill>
        </p:spPr>
        <p:txBody>
          <a:bodyPr wrap="square">
            <a:spAutoFit/>
          </a:bodyPr>
          <a:lstStyle/>
          <a:p>
            <a:r>
              <a:rPr lang="en-US" sz="3200" dirty="0">
                <a:latin typeface="Times New Roman" panose="02020603050405020304" pitchFamily="18" charset="0"/>
                <a:cs typeface="Times New Roman" panose="02020603050405020304" pitchFamily="18" charset="0"/>
              </a:rPr>
              <a:t>6. The antonym of ‘reduce’ is--.</a:t>
            </a:r>
          </a:p>
        </p:txBody>
      </p:sp>
      <p:sp>
        <p:nvSpPr>
          <p:cNvPr id="12" name="Rectangle 11">
            <a:extLst>
              <a:ext uri="{FF2B5EF4-FFF2-40B4-BE49-F238E27FC236}">
                <a16:creationId xmlns:a16="http://schemas.microsoft.com/office/drawing/2014/main" id="{2FD76959-5E7E-4CF7-919B-D822F8DCBB2E}"/>
              </a:ext>
            </a:extLst>
          </p:cNvPr>
          <p:cNvSpPr/>
          <p:nvPr/>
        </p:nvSpPr>
        <p:spPr>
          <a:xfrm>
            <a:off x="51267" y="5225534"/>
            <a:ext cx="12140733"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 Lessen b) increase c) shorten d) widen</a:t>
            </a:r>
            <a:endParaRPr lang="en-US" sz="2800" dirty="0"/>
          </a:p>
        </p:txBody>
      </p:sp>
      <p:sp>
        <p:nvSpPr>
          <p:cNvPr id="13" name="Rectangle 12">
            <a:extLst>
              <a:ext uri="{FF2B5EF4-FFF2-40B4-BE49-F238E27FC236}">
                <a16:creationId xmlns:a16="http://schemas.microsoft.com/office/drawing/2014/main" id="{C817707C-D577-40C1-87EA-6C2080AC7315}"/>
              </a:ext>
            </a:extLst>
          </p:cNvPr>
          <p:cNvSpPr/>
          <p:nvPr/>
        </p:nvSpPr>
        <p:spPr>
          <a:xfrm>
            <a:off x="29110" y="5758934"/>
            <a:ext cx="12162889" cy="584775"/>
          </a:xfrm>
          <a:prstGeom prst="rect">
            <a:avLst/>
          </a:prstGeom>
          <a:solidFill>
            <a:schemeClr val="accent2">
              <a:lumMod val="20000"/>
              <a:lumOff val="80000"/>
            </a:schemeClr>
          </a:solidFill>
        </p:spPr>
        <p:txBody>
          <a:bodyPr wrap="square">
            <a:spAutoFit/>
          </a:bodyPr>
          <a:lstStyle/>
          <a:p>
            <a:r>
              <a:rPr lang="en-US" sz="3200" dirty="0">
                <a:latin typeface="Times New Roman" panose="02020603050405020304" pitchFamily="18" charset="0"/>
                <a:cs typeface="Times New Roman" panose="02020603050405020304" pitchFamily="18" charset="0"/>
              </a:rPr>
              <a:t>7. Pesticide is one of the—</a:t>
            </a:r>
          </a:p>
        </p:txBody>
      </p:sp>
      <p:sp>
        <p:nvSpPr>
          <p:cNvPr id="14" name="Rectangle 13">
            <a:extLst>
              <a:ext uri="{FF2B5EF4-FFF2-40B4-BE49-F238E27FC236}">
                <a16:creationId xmlns:a16="http://schemas.microsoft.com/office/drawing/2014/main" id="{3746BE72-7AD1-49D2-900F-C8D4810D0DA0}"/>
              </a:ext>
            </a:extLst>
          </p:cNvPr>
          <p:cNvSpPr/>
          <p:nvPr/>
        </p:nvSpPr>
        <p:spPr>
          <a:xfrm>
            <a:off x="0" y="6356568"/>
            <a:ext cx="12191999" cy="523220"/>
          </a:xfrm>
          <a:prstGeom prst="rect">
            <a:avLst/>
          </a:prstGeom>
        </p:spPr>
        <p:txBody>
          <a:bodyPr wrap="square">
            <a:spAutoFit/>
          </a:bodyPr>
          <a:lstStyle/>
          <a:p>
            <a:pPr algn="ctr"/>
            <a:r>
              <a:rPr lang="en-US" sz="2800" dirty="0">
                <a:solidFill>
                  <a:srgbClr val="FFFF00"/>
                </a:solidFill>
                <a:latin typeface="Times New Roman" panose="02020603050405020304" pitchFamily="18" charset="0"/>
                <a:cs typeface="Times New Roman" panose="02020603050405020304" pitchFamily="18" charset="0"/>
              </a:rPr>
              <a:t>a) Pollutants b) medicine c) preservative d) fuels  </a:t>
            </a:r>
          </a:p>
        </p:txBody>
      </p:sp>
    </p:spTree>
    <p:extLst>
      <p:ext uri="{BB962C8B-B14F-4D97-AF65-F5344CB8AC3E}">
        <p14:creationId xmlns:p14="http://schemas.microsoft.com/office/powerpoint/2010/main" val="1963775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 calcmode="lin" valueType="num">
                                      <p:cBhvr>
                                        <p:cTn id="51" dur="500" fill="hold"/>
                                        <p:tgtEl>
                                          <p:spTgt spid="12"/>
                                        </p:tgtEl>
                                        <p:attrNameLst>
                                          <p:attrName>style.rotation</p:attrName>
                                        </p:attrNameLst>
                                      </p:cBhvr>
                                      <p:tavLst>
                                        <p:tav tm="0">
                                          <p:val>
                                            <p:fltVal val="360"/>
                                          </p:val>
                                        </p:tav>
                                        <p:tav tm="100000">
                                          <p:val>
                                            <p:fltVal val="0"/>
                                          </p:val>
                                        </p:tav>
                                      </p:tavLst>
                                    </p:anim>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35095-3697-4501-B838-D80A858099D0}"/>
              </a:ext>
            </a:extLst>
          </p:cNvPr>
          <p:cNvSpPr/>
          <p:nvPr/>
        </p:nvSpPr>
        <p:spPr>
          <a:xfrm>
            <a:off x="0" y="57150"/>
            <a:ext cx="3162300" cy="971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408186-8DAF-45F0-9A3C-59057E9407E3}"/>
              </a:ext>
            </a:extLst>
          </p:cNvPr>
          <p:cNvSpPr txBox="1"/>
          <p:nvPr/>
        </p:nvSpPr>
        <p:spPr>
          <a:xfrm>
            <a:off x="0" y="228600"/>
            <a:ext cx="3162300" cy="590550"/>
          </a:xfrm>
          <a:prstGeom prst="rect">
            <a:avLst/>
          </a:prstGeom>
          <a:solidFill>
            <a:srgbClr val="92D050"/>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Answer Key :</a:t>
            </a:r>
          </a:p>
        </p:txBody>
      </p:sp>
      <p:sp>
        <p:nvSpPr>
          <p:cNvPr id="4" name="Rectangle 3">
            <a:extLst>
              <a:ext uri="{FF2B5EF4-FFF2-40B4-BE49-F238E27FC236}">
                <a16:creationId xmlns:a16="http://schemas.microsoft.com/office/drawing/2014/main" id="{956DCAC8-EA4E-47C5-AA64-5EA003777CA1}"/>
              </a:ext>
            </a:extLst>
          </p:cNvPr>
          <p:cNvSpPr/>
          <p:nvPr/>
        </p:nvSpPr>
        <p:spPr>
          <a:xfrm>
            <a:off x="0" y="2133600"/>
            <a:ext cx="12192000" cy="15378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1CD5366-1234-45FE-9098-BA2467CED1CA}"/>
              </a:ext>
            </a:extLst>
          </p:cNvPr>
          <p:cNvSpPr txBox="1"/>
          <p:nvPr/>
        </p:nvSpPr>
        <p:spPr>
          <a:xfrm>
            <a:off x="0" y="2571750"/>
            <a:ext cx="1219200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(1)   </a:t>
            </a:r>
            <a:r>
              <a:rPr lang="en-US" sz="4400" dirty="0">
                <a:solidFill>
                  <a:srgbClr val="FF0000"/>
                </a:solidFill>
                <a:latin typeface="Times New Roman" panose="02020603050405020304" pitchFamily="18" charset="0"/>
                <a:cs typeface="Times New Roman" panose="02020603050405020304" pitchFamily="18" charset="0"/>
              </a:rPr>
              <a:t>B</a:t>
            </a:r>
            <a:r>
              <a:rPr lang="en-US" sz="4400" dirty="0">
                <a:latin typeface="Times New Roman" panose="02020603050405020304" pitchFamily="18" charset="0"/>
                <a:cs typeface="Times New Roman" panose="02020603050405020304" pitchFamily="18" charset="0"/>
              </a:rPr>
              <a:t>    (2)  </a:t>
            </a:r>
            <a:r>
              <a:rPr lang="en-US" sz="4400" dirty="0">
                <a:solidFill>
                  <a:srgbClr val="FF0000"/>
                </a:solidFill>
                <a:latin typeface="Times New Roman" panose="02020603050405020304" pitchFamily="18" charset="0"/>
                <a:cs typeface="Times New Roman" panose="02020603050405020304" pitchFamily="18" charset="0"/>
              </a:rPr>
              <a:t>d</a:t>
            </a:r>
            <a:r>
              <a:rPr lang="en-US" sz="4400" dirty="0">
                <a:latin typeface="Times New Roman" panose="02020603050405020304" pitchFamily="18" charset="0"/>
                <a:cs typeface="Times New Roman" panose="02020603050405020304" pitchFamily="18" charset="0"/>
              </a:rPr>
              <a:t>    (3)  </a:t>
            </a:r>
            <a:r>
              <a:rPr lang="en-US" sz="4400" dirty="0">
                <a:solidFill>
                  <a:srgbClr val="FF0000"/>
                </a:solidFill>
                <a:latin typeface="Times New Roman" panose="02020603050405020304" pitchFamily="18" charset="0"/>
                <a:cs typeface="Times New Roman" panose="02020603050405020304" pitchFamily="18" charset="0"/>
              </a:rPr>
              <a:t>a</a:t>
            </a:r>
            <a:r>
              <a:rPr lang="en-US" sz="4400" dirty="0">
                <a:latin typeface="Times New Roman" panose="02020603050405020304" pitchFamily="18" charset="0"/>
                <a:cs typeface="Times New Roman" panose="02020603050405020304" pitchFamily="18" charset="0"/>
              </a:rPr>
              <a:t>   (4)  </a:t>
            </a:r>
            <a:r>
              <a:rPr lang="en-US" sz="4400" dirty="0">
                <a:solidFill>
                  <a:srgbClr val="FF0000"/>
                </a:solidFill>
                <a:latin typeface="Times New Roman" panose="02020603050405020304" pitchFamily="18" charset="0"/>
                <a:cs typeface="Times New Roman" panose="02020603050405020304" pitchFamily="18" charset="0"/>
              </a:rPr>
              <a:t>d</a:t>
            </a:r>
            <a:r>
              <a:rPr lang="en-US" sz="4400" dirty="0">
                <a:latin typeface="Times New Roman" panose="02020603050405020304" pitchFamily="18" charset="0"/>
                <a:cs typeface="Times New Roman" panose="02020603050405020304" pitchFamily="18" charset="0"/>
              </a:rPr>
              <a:t>   (5)  </a:t>
            </a:r>
            <a:r>
              <a:rPr lang="en-US" sz="4400" dirty="0">
                <a:solidFill>
                  <a:srgbClr val="FF0000"/>
                </a:solidFill>
                <a:latin typeface="Times New Roman" panose="02020603050405020304" pitchFamily="18" charset="0"/>
                <a:cs typeface="Times New Roman" panose="02020603050405020304" pitchFamily="18" charset="0"/>
              </a:rPr>
              <a:t>a</a:t>
            </a:r>
            <a:r>
              <a:rPr lang="en-US" sz="4400" dirty="0">
                <a:latin typeface="Times New Roman" panose="02020603050405020304" pitchFamily="18" charset="0"/>
                <a:cs typeface="Times New Roman" panose="02020603050405020304" pitchFamily="18" charset="0"/>
              </a:rPr>
              <a:t>    (6)  </a:t>
            </a:r>
            <a:r>
              <a:rPr lang="en-US" sz="4400" dirty="0">
                <a:solidFill>
                  <a:srgbClr val="FF0000"/>
                </a:solidFill>
                <a:latin typeface="Times New Roman" panose="02020603050405020304" pitchFamily="18" charset="0"/>
                <a:cs typeface="Times New Roman" panose="02020603050405020304" pitchFamily="18" charset="0"/>
              </a:rPr>
              <a:t>b</a:t>
            </a:r>
            <a:r>
              <a:rPr lang="en-US" sz="4400" dirty="0">
                <a:latin typeface="Times New Roman" panose="02020603050405020304" pitchFamily="18" charset="0"/>
                <a:cs typeface="Times New Roman" panose="02020603050405020304" pitchFamily="18" charset="0"/>
              </a:rPr>
              <a:t>   (7)  </a:t>
            </a:r>
            <a:r>
              <a:rPr lang="en-US" sz="4400" dirty="0">
                <a:solidFill>
                  <a:srgbClr val="FF0000"/>
                </a:solidFill>
                <a:latin typeface="Times New Roman" panose="02020603050405020304" pitchFamily="18" charset="0"/>
                <a:cs typeface="Times New Roman" panose="02020603050405020304" pitchFamily="18" charset="0"/>
              </a:rPr>
              <a:t>a  </a:t>
            </a:r>
            <a:r>
              <a:rPr lang="en-US" sz="44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303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0040C6-5EFE-44F0-AFEB-6C48214ECAF0}"/>
              </a:ext>
            </a:extLst>
          </p:cNvPr>
          <p:cNvSpPr/>
          <p:nvPr/>
        </p:nvSpPr>
        <p:spPr>
          <a:xfrm>
            <a:off x="678873" y="1152822"/>
            <a:ext cx="5347854" cy="275414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FBA333-BB18-468D-A3A2-3BE0061230DB}"/>
              </a:ext>
            </a:extLst>
          </p:cNvPr>
          <p:cNvSpPr/>
          <p:nvPr/>
        </p:nvSpPr>
        <p:spPr>
          <a:xfrm>
            <a:off x="0" y="4087091"/>
            <a:ext cx="12192000" cy="2199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2184E0-E1AC-499B-B53A-4B16651E8643}"/>
              </a:ext>
            </a:extLst>
          </p:cNvPr>
          <p:cNvSpPr txBox="1"/>
          <p:nvPr/>
        </p:nvSpPr>
        <p:spPr>
          <a:xfrm>
            <a:off x="0" y="4267211"/>
            <a:ext cx="11845636" cy="251805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Mills and factories throw their chemical wastes into rivers and canals and thus pollute water . In the rural areas, farmers use pesticides and chemical fertilizers which are washed away by rain and flood, pollute water.</a:t>
            </a:r>
          </a:p>
          <a:p>
            <a:endParaRPr lang="en-US"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D70E5EB-8435-467C-B068-5D138B9AE4F4}"/>
              </a:ext>
            </a:extLst>
          </p:cNvPr>
          <p:cNvSpPr/>
          <p:nvPr/>
        </p:nvSpPr>
        <p:spPr>
          <a:xfrm>
            <a:off x="0" y="124692"/>
            <a:ext cx="12192000" cy="940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B2856F-D019-41B6-A59B-BE4F2CEA6D40}"/>
              </a:ext>
            </a:extLst>
          </p:cNvPr>
          <p:cNvSpPr txBox="1"/>
          <p:nvPr/>
        </p:nvSpPr>
        <p:spPr>
          <a:xfrm>
            <a:off x="0" y="387927"/>
            <a:ext cx="121920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Now look at picture and read under the text.</a:t>
            </a:r>
          </a:p>
        </p:txBody>
      </p:sp>
      <p:sp>
        <p:nvSpPr>
          <p:cNvPr id="9" name="Rectangle 8">
            <a:extLst>
              <a:ext uri="{FF2B5EF4-FFF2-40B4-BE49-F238E27FC236}">
                <a16:creationId xmlns:a16="http://schemas.microsoft.com/office/drawing/2014/main" id="{09D9F427-C4DD-4AD3-8036-44E7AB4C4CD0}"/>
              </a:ext>
            </a:extLst>
          </p:cNvPr>
          <p:cNvSpPr/>
          <p:nvPr/>
        </p:nvSpPr>
        <p:spPr>
          <a:xfrm>
            <a:off x="6400800" y="1152822"/>
            <a:ext cx="5306291" cy="275414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22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amond(in)">
                                      <p:cBhvr>
                                        <p:cTn id="36" dur="2000"/>
                                        <p:tgtEl>
                                          <p:spTgt spid="5"/>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amond(in)">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7100A9-2091-408E-9311-55F9FD54B7DD}"/>
              </a:ext>
            </a:extLst>
          </p:cNvPr>
          <p:cNvSpPr/>
          <p:nvPr/>
        </p:nvSpPr>
        <p:spPr>
          <a:xfrm>
            <a:off x="-1" y="1011389"/>
            <a:ext cx="5929745" cy="2895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A9600A-11DA-4E2A-BD8A-6A5733ACB00D}"/>
              </a:ext>
            </a:extLst>
          </p:cNvPr>
          <p:cNvSpPr/>
          <p:nvPr/>
        </p:nvSpPr>
        <p:spPr>
          <a:xfrm>
            <a:off x="6096000" y="1011389"/>
            <a:ext cx="5957455" cy="2895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1B810DB-76F8-4FF9-B3E2-3DF6866940C7}"/>
              </a:ext>
            </a:extLst>
          </p:cNvPr>
          <p:cNvSpPr/>
          <p:nvPr/>
        </p:nvSpPr>
        <p:spPr>
          <a:xfrm>
            <a:off x="0" y="4045527"/>
            <a:ext cx="12192000" cy="2279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7149AB0-2510-4EFD-892D-CBE562179A8A}"/>
              </a:ext>
            </a:extLst>
          </p:cNvPr>
          <p:cNvSpPr txBox="1"/>
          <p:nvPr/>
        </p:nvSpPr>
        <p:spPr>
          <a:xfrm>
            <a:off x="0" y="4338207"/>
            <a:ext cx="121920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mismanagement of household wastes, the polythene shopping bags, has caused serious threat to the soil, ad the drainage system. Another cause for soil pollution is the use of agricultural pesticides, fertilizers.</a:t>
            </a:r>
          </a:p>
        </p:txBody>
      </p:sp>
      <p:sp>
        <p:nvSpPr>
          <p:cNvPr id="7" name="Rectangle 6">
            <a:extLst>
              <a:ext uri="{FF2B5EF4-FFF2-40B4-BE49-F238E27FC236}">
                <a16:creationId xmlns:a16="http://schemas.microsoft.com/office/drawing/2014/main" id="{AA8AEAB2-4F74-4302-AF0A-7D57CB481BA4}"/>
              </a:ext>
            </a:extLst>
          </p:cNvPr>
          <p:cNvSpPr/>
          <p:nvPr/>
        </p:nvSpPr>
        <p:spPr>
          <a:xfrm>
            <a:off x="0" y="1"/>
            <a:ext cx="12192000" cy="7204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CBB4F5-32B0-4A9D-917C-593DB7C49731}"/>
              </a:ext>
            </a:extLst>
          </p:cNvPr>
          <p:cNvSpPr txBox="1"/>
          <p:nvPr/>
        </p:nvSpPr>
        <p:spPr>
          <a:xfrm>
            <a:off x="0" y="193964"/>
            <a:ext cx="121920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Look at the pictures and read under the text.</a:t>
            </a:r>
          </a:p>
        </p:txBody>
      </p:sp>
    </p:spTree>
    <p:extLst>
      <p:ext uri="{BB962C8B-B14F-4D97-AF65-F5344CB8AC3E}">
        <p14:creationId xmlns:p14="http://schemas.microsoft.com/office/powerpoint/2010/main" val="414993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189E2B-1742-4CA3-9F0A-A095A5FAED69}"/>
              </a:ext>
            </a:extLst>
          </p:cNvPr>
          <p:cNvSpPr/>
          <p:nvPr/>
        </p:nvSpPr>
        <p:spPr>
          <a:xfrm>
            <a:off x="8649" y="914400"/>
            <a:ext cx="3926860" cy="265143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15E1C99-2934-410D-A636-542E918EDEF9}"/>
              </a:ext>
            </a:extLst>
          </p:cNvPr>
          <p:cNvSpPr/>
          <p:nvPr/>
        </p:nvSpPr>
        <p:spPr>
          <a:xfrm>
            <a:off x="8285021" y="886682"/>
            <a:ext cx="3740727" cy="261631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342C67-5633-45C6-A7C1-E5C97F6FD4DB}"/>
              </a:ext>
            </a:extLst>
          </p:cNvPr>
          <p:cNvSpPr/>
          <p:nvPr/>
        </p:nvSpPr>
        <p:spPr>
          <a:xfrm>
            <a:off x="28574" y="3685320"/>
            <a:ext cx="12030075" cy="26301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74EB806-0D25-4102-B0EF-049D66F7F35C}"/>
              </a:ext>
            </a:extLst>
          </p:cNvPr>
          <p:cNvSpPr txBox="1"/>
          <p:nvPr/>
        </p:nvSpPr>
        <p:spPr>
          <a:xfrm>
            <a:off x="4076700" y="3607412"/>
            <a:ext cx="8115300" cy="233618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83A39A9C-D7BD-4A35-AAD0-3DF9B47449CF}"/>
              </a:ext>
            </a:extLst>
          </p:cNvPr>
          <p:cNvSpPr/>
          <p:nvPr/>
        </p:nvSpPr>
        <p:spPr>
          <a:xfrm>
            <a:off x="4080154" y="914400"/>
            <a:ext cx="4121737" cy="265143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95C930-D761-4783-9376-1503232D0880}"/>
              </a:ext>
            </a:extLst>
          </p:cNvPr>
          <p:cNvSpPr txBox="1"/>
          <p:nvPr/>
        </p:nvSpPr>
        <p:spPr>
          <a:xfrm>
            <a:off x="28574" y="4114814"/>
            <a:ext cx="12030075"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Recycling is way to reduce and control soil pollution. Recycling papers, plastics and other materials reduces the volume of refuse in landfills.</a:t>
            </a:r>
          </a:p>
        </p:txBody>
      </p:sp>
      <p:sp>
        <p:nvSpPr>
          <p:cNvPr id="6" name="Rectangle 5">
            <a:extLst>
              <a:ext uri="{FF2B5EF4-FFF2-40B4-BE49-F238E27FC236}">
                <a16:creationId xmlns:a16="http://schemas.microsoft.com/office/drawing/2014/main" id="{6DEC60A3-0943-4714-87D7-3123519F2315}"/>
              </a:ext>
            </a:extLst>
          </p:cNvPr>
          <p:cNvSpPr/>
          <p:nvPr/>
        </p:nvSpPr>
        <p:spPr>
          <a:xfrm>
            <a:off x="28574" y="87388"/>
            <a:ext cx="12163426" cy="707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7781DC-6C88-4D49-AC79-E7FA42069BEA}"/>
              </a:ext>
            </a:extLst>
          </p:cNvPr>
          <p:cNvSpPr txBox="1"/>
          <p:nvPr/>
        </p:nvSpPr>
        <p:spPr>
          <a:xfrm>
            <a:off x="28575" y="172724"/>
            <a:ext cx="121634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Look at the picture and read text carefully.</a:t>
            </a:r>
          </a:p>
        </p:txBody>
      </p:sp>
    </p:spTree>
    <p:extLst>
      <p:ext uri="{BB962C8B-B14F-4D97-AF65-F5344CB8AC3E}">
        <p14:creationId xmlns:p14="http://schemas.microsoft.com/office/powerpoint/2010/main" val="12634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 calcmode="lin" valueType="num">
                                      <p:cBhvr>
                                        <p:cTn id="33" dur="500" fill="hold"/>
                                        <p:tgtEl>
                                          <p:spTgt spid="3"/>
                                        </p:tgtEl>
                                        <p:attrNameLst>
                                          <p:attrName>style.rotation</p:attrName>
                                        </p:attrNameLst>
                                      </p:cBhvr>
                                      <p:tavLst>
                                        <p:tav tm="0">
                                          <p:val>
                                            <p:fltVal val="360"/>
                                          </p:val>
                                        </p:tav>
                                        <p:tav tm="100000">
                                          <p:val>
                                            <p:fltVal val="0"/>
                                          </p:val>
                                        </p:tav>
                                      </p:tavLst>
                                    </p:anim>
                                    <p:animEffect transition="in" filter="fade">
                                      <p:cBhvr>
                                        <p:cTn id="34" dur="500"/>
                                        <p:tgtEl>
                                          <p:spTgt spid="3"/>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p:bldP spid="6"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6E14B2-8F4D-497D-812D-5F2838BCEA9B}"/>
              </a:ext>
            </a:extLst>
          </p:cNvPr>
          <p:cNvSpPr/>
          <p:nvPr/>
        </p:nvSpPr>
        <p:spPr>
          <a:xfrm>
            <a:off x="76200" y="361950"/>
            <a:ext cx="5657850" cy="3657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195E07-68A0-4A55-B7A6-773A5DBF7260}"/>
              </a:ext>
            </a:extLst>
          </p:cNvPr>
          <p:cNvSpPr txBox="1"/>
          <p:nvPr/>
        </p:nvSpPr>
        <p:spPr>
          <a:xfrm>
            <a:off x="0" y="4546600"/>
            <a:ext cx="12192000" cy="1077218"/>
          </a:xfrm>
          <a:prstGeom prst="rect">
            <a:avLst/>
          </a:prstGeom>
          <a:solidFill>
            <a:schemeClr val="accent3">
              <a:lumMod val="40000"/>
              <a:lumOff val="60000"/>
            </a:schemeClr>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Deforestation also causes erosion ,pollution and the loss of fertility in the top soil.</a:t>
            </a:r>
          </a:p>
        </p:txBody>
      </p:sp>
      <p:sp>
        <p:nvSpPr>
          <p:cNvPr id="4" name="Rectangle 3">
            <a:extLst>
              <a:ext uri="{FF2B5EF4-FFF2-40B4-BE49-F238E27FC236}">
                <a16:creationId xmlns:a16="http://schemas.microsoft.com/office/drawing/2014/main" id="{D9F7213A-1522-41EA-AC62-3410E6BD6F0F}"/>
              </a:ext>
            </a:extLst>
          </p:cNvPr>
          <p:cNvSpPr/>
          <p:nvPr/>
        </p:nvSpPr>
        <p:spPr>
          <a:xfrm>
            <a:off x="5962650" y="361950"/>
            <a:ext cx="6057900" cy="363855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69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F28DF5-D56E-4B29-9EF5-1A9F51456AE7}"/>
              </a:ext>
            </a:extLst>
          </p:cNvPr>
          <p:cNvSpPr/>
          <p:nvPr/>
        </p:nvSpPr>
        <p:spPr>
          <a:xfrm>
            <a:off x="12002" y="171450"/>
            <a:ext cx="6674548" cy="646331"/>
          </a:xfrm>
          <a:prstGeom prst="rect">
            <a:avLst/>
          </a:prstGeom>
          <a:solidFill>
            <a:schemeClr val="accent2">
              <a:lumMod val="20000"/>
              <a:lumOff val="80000"/>
            </a:schemeClr>
          </a:solidFill>
        </p:spPr>
        <p:txBody>
          <a:bodyPr wrap="square">
            <a:spAutoFit/>
          </a:bodyPr>
          <a:lstStyle/>
          <a:p>
            <a:r>
              <a:rPr lang="en-US" sz="3600" b="1" dirty="0">
                <a:solidFill>
                  <a:schemeClr val="accent3">
                    <a:lumMod val="75000"/>
                  </a:schemeClr>
                </a:solidFill>
                <a:latin typeface="Times New Roman" panose="02020603050405020304" pitchFamily="18" charset="0"/>
                <a:cs typeface="Times New Roman" panose="02020603050405020304" pitchFamily="18" charset="0"/>
              </a:rPr>
              <a:t>Answer the following questions:</a:t>
            </a:r>
          </a:p>
        </p:txBody>
      </p:sp>
      <p:sp>
        <p:nvSpPr>
          <p:cNvPr id="3" name="Rectangle 2">
            <a:extLst>
              <a:ext uri="{FF2B5EF4-FFF2-40B4-BE49-F238E27FC236}">
                <a16:creationId xmlns:a16="http://schemas.microsoft.com/office/drawing/2014/main" id="{25F4FD94-C050-4F5F-9C5D-7E74356639F4}"/>
              </a:ext>
            </a:extLst>
          </p:cNvPr>
          <p:cNvSpPr/>
          <p:nvPr/>
        </p:nvSpPr>
        <p:spPr>
          <a:xfrm>
            <a:off x="12002" y="990600"/>
            <a:ext cx="12179998" cy="58477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How can we reduce air pollution ? </a:t>
            </a:r>
            <a:endParaRPr lang="en-US" sz="3200" dirty="0"/>
          </a:p>
        </p:txBody>
      </p:sp>
      <p:sp>
        <p:nvSpPr>
          <p:cNvPr id="4" name="Rectangle 3">
            <a:extLst>
              <a:ext uri="{FF2B5EF4-FFF2-40B4-BE49-F238E27FC236}">
                <a16:creationId xmlns:a16="http://schemas.microsoft.com/office/drawing/2014/main" id="{D7B27206-DB50-4673-8277-373EEC48DD77}"/>
              </a:ext>
            </a:extLst>
          </p:cNvPr>
          <p:cNvSpPr/>
          <p:nvPr/>
        </p:nvSpPr>
        <p:spPr>
          <a:xfrm>
            <a:off x="38099" y="1664732"/>
            <a:ext cx="7896539"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b) What are the causes of soil pollution?</a:t>
            </a:r>
          </a:p>
        </p:txBody>
      </p:sp>
      <p:sp>
        <p:nvSpPr>
          <p:cNvPr id="5" name="Rectangle 4">
            <a:extLst>
              <a:ext uri="{FF2B5EF4-FFF2-40B4-BE49-F238E27FC236}">
                <a16:creationId xmlns:a16="http://schemas.microsoft.com/office/drawing/2014/main" id="{283D0B0F-0865-4569-B77A-3922ABE11FD9}"/>
              </a:ext>
            </a:extLst>
          </p:cNvPr>
          <p:cNvSpPr/>
          <p:nvPr/>
        </p:nvSpPr>
        <p:spPr>
          <a:xfrm>
            <a:off x="0" y="2338864"/>
            <a:ext cx="12192000"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c) Why are the city dwellers the worst sufferers of all kinds of pollution?</a:t>
            </a:r>
          </a:p>
        </p:txBody>
      </p:sp>
      <p:sp>
        <p:nvSpPr>
          <p:cNvPr id="6" name="Rectangle 5">
            <a:extLst>
              <a:ext uri="{FF2B5EF4-FFF2-40B4-BE49-F238E27FC236}">
                <a16:creationId xmlns:a16="http://schemas.microsoft.com/office/drawing/2014/main" id="{270A95AB-4875-46EC-B821-6992BD4BA6FC}"/>
              </a:ext>
            </a:extLst>
          </p:cNvPr>
          <p:cNvSpPr/>
          <p:nvPr/>
        </p:nvSpPr>
        <p:spPr>
          <a:xfrm>
            <a:off x="0" y="3295649"/>
            <a:ext cx="12192000"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d) How is water polluted? Who are mainly responsible for this pollution?</a:t>
            </a:r>
            <a:endParaRPr lang="en-US" sz="3200" dirty="0"/>
          </a:p>
        </p:txBody>
      </p:sp>
      <p:sp>
        <p:nvSpPr>
          <p:cNvPr id="7" name="Rectangle 6">
            <a:extLst>
              <a:ext uri="{FF2B5EF4-FFF2-40B4-BE49-F238E27FC236}">
                <a16:creationId xmlns:a16="http://schemas.microsoft.com/office/drawing/2014/main" id="{67C71AF5-04A3-48F4-8B5F-9D4009464217}"/>
              </a:ext>
            </a:extLst>
          </p:cNvPr>
          <p:cNvSpPr/>
          <p:nvPr/>
        </p:nvSpPr>
        <p:spPr>
          <a:xfrm>
            <a:off x="38100" y="4252434"/>
            <a:ext cx="12153900"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e) Why is pollution on the increase? How can it be kept under control?</a:t>
            </a:r>
            <a:endParaRPr lang="en-US" sz="3200" dirty="0"/>
          </a:p>
        </p:txBody>
      </p:sp>
      <p:sp>
        <p:nvSpPr>
          <p:cNvPr id="8" name="Rectangle 7">
            <a:extLst>
              <a:ext uri="{FF2B5EF4-FFF2-40B4-BE49-F238E27FC236}">
                <a16:creationId xmlns:a16="http://schemas.microsoft.com/office/drawing/2014/main" id="{3887F492-81CF-4B1D-A160-B6F61116E732}"/>
              </a:ext>
            </a:extLst>
          </p:cNvPr>
          <p:cNvSpPr/>
          <p:nvPr/>
        </p:nvSpPr>
        <p:spPr>
          <a:xfrm>
            <a:off x="7600950" y="1"/>
            <a:ext cx="4591050" cy="1292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F80F93-6E83-4C95-A157-6E854490F9FE}"/>
              </a:ext>
            </a:extLst>
          </p:cNvPr>
          <p:cNvSpPr txBox="1"/>
          <p:nvPr/>
        </p:nvSpPr>
        <p:spPr>
          <a:xfrm>
            <a:off x="7658100" y="227111"/>
            <a:ext cx="4248150"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Pair work</a:t>
            </a:r>
          </a:p>
          <a:p>
            <a:r>
              <a:rPr lang="en-US" sz="3200" dirty="0">
                <a:solidFill>
                  <a:srgbClr val="FF0000"/>
                </a:solidFill>
                <a:latin typeface="Times New Roman" panose="02020603050405020304" pitchFamily="18" charset="0"/>
                <a:cs typeface="Times New Roman" panose="02020603050405020304" pitchFamily="18" charset="0"/>
              </a:rPr>
              <a:t>10 minutes</a:t>
            </a:r>
          </a:p>
        </p:txBody>
      </p:sp>
    </p:spTree>
    <p:extLst>
      <p:ext uri="{BB962C8B-B14F-4D97-AF65-F5344CB8AC3E}">
        <p14:creationId xmlns:p14="http://schemas.microsoft.com/office/powerpoint/2010/main" val="2327521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FE020-7695-4907-8E90-DA1749F54970}"/>
              </a:ext>
            </a:extLst>
          </p:cNvPr>
          <p:cNvSpPr/>
          <p:nvPr/>
        </p:nvSpPr>
        <p:spPr>
          <a:xfrm>
            <a:off x="0" y="38100"/>
            <a:ext cx="3714750" cy="704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683A49-C466-4EAF-A3E6-D94F674C0931}"/>
              </a:ext>
            </a:extLst>
          </p:cNvPr>
          <p:cNvSpPr txBox="1"/>
          <p:nvPr/>
        </p:nvSpPr>
        <p:spPr>
          <a:xfrm>
            <a:off x="0" y="114300"/>
            <a:ext cx="36004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Answer key:</a:t>
            </a:r>
          </a:p>
        </p:txBody>
      </p:sp>
      <p:sp>
        <p:nvSpPr>
          <p:cNvPr id="4" name="Rectangle 3">
            <a:extLst>
              <a:ext uri="{FF2B5EF4-FFF2-40B4-BE49-F238E27FC236}">
                <a16:creationId xmlns:a16="http://schemas.microsoft.com/office/drawing/2014/main" id="{B65A34F2-FFDF-4D5F-BBAC-2301CF205084}"/>
              </a:ext>
            </a:extLst>
          </p:cNvPr>
          <p:cNvSpPr/>
          <p:nvPr/>
        </p:nvSpPr>
        <p:spPr>
          <a:xfrm>
            <a:off x="0" y="889575"/>
            <a:ext cx="12192000" cy="5968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794752-DBB2-480D-A8DE-D7F86038E6C7}"/>
              </a:ext>
            </a:extLst>
          </p:cNvPr>
          <p:cNvSpPr txBox="1"/>
          <p:nvPr/>
        </p:nvSpPr>
        <p:spPr>
          <a:xfrm>
            <a:off x="0" y="876300"/>
            <a:ext cx="12192000" cy="6124754"/>
          </a:xfrm>
          <a:prstGeom prst="rect">
            <a:avLst/>
          </a:prstGeom>
          <a:noFill/>
        </p:spPr>
        <p:txBody>
          <a:bodyPr wrap="square" rtlCol="0">
            <a:spAutoFit/>
          </a:bodyPr>
          <a:lstStyle/>
          <a:p>
            <a:pPr marL="514350" indent="-514350">
              <a:buAutoNum type="arabicPeriod"/>
            </a:pPr>
            <a:r>
              <a:rPr lang="en-US" sz="2800" dirty="0">
                <a:latin typeface="Times New Roman" panose="02020603050405020304" pitchFamily="18" charset="0"/>
                <a:cs typeface="Times New Roman" panose="02020603050405020304" pitchFamily="18" charset="0"/>
              </a:rPr>
              <a:t>We can reduce air pollution by relocating hazardous industries, brick kilns to areas away from human habitation.</a:t>
            </a:r>
          </a:p>
          <a:p>
            <a:pPr marL="514350" indent="-514350">
              <a:buAutoNum type="arabicPeriod" startAt="2"/>
            </a:pPr>
            <a:r>
              <a:rPr lang="en-US" sz="2800" dirty="0">
                <a:latin typeface="Times New Roman" panose="02020603050405020304" pitchFamily="18" charset="0"/>
                <a:cs typeface="Times New Roman" panose="02020603050405020304" pitchFamily="18" charset="0"/>
              </a:rPr>
              <a:t>The causes of soil pollution are the mismanagement of household wastes, use of polythene shopping bag, deforestation, use of chemical fertilizers and insecticides etc.</a:t>
            </a:r>
          </a:p>
          <a:p>
            <a:pPr marL="514350" indent="-514350">
              <a:buAutoNum type="arabicPeriod" startAt="3"/>
            </a:pPr>
            <a:r>
              <a:rPr lang="en-US" sz="2800" dirty="0">
                <a:latin typeface="Times New Roman" panose="02020603050405020304" pitchFamily="18" charset="0"/>
                <a:cs typeface="Times New Roman" panose="02020603050405020304" pitchFamily="18" charset="0"/>
              </a:rPr>
              <a:t>According to the passage, the city dwellers are the worst sufferers of all kinds of pollution because in the cities, there are innumerable industries, mills and factories which create huge amounts of wastes.</a:t>
            </a:r>
          </a:p>
          <a:p>
            <a:pPr marL="514350" indent="-514350">
              <a:buAutoNum type="arabicPeriod" startAt="3"/>
            </a:pPr>
            <a:r>
              <a:rPr lang="en-US" sz="2800" dirty="0">
                <a:latin typeface="Times New Roman" panose="02020603050405020304" pitchFamily="18" charset="0"/>
                <a:cs typeface="Times New Roman" panose="02020603050405020304" pitchFamily="18" charset="0"/>
              </a:rPr>
              <a:t>Water pollution occurs due to increased sediment from soil,erosion,imp0roper waste disposal and littering organic materials that decay in water supplies.</a:t>
            </a:r>
          </a:p>
          <a:p>
            <a:r>
              <a:rPr lang="en-US" sz="2800" dirty="0">
                <a:latin typeface="Times New Roman" panose="02020603050405020304" pitchFamily="18" charset="0"/>
                <a:cs typeface="Times New Roman" panose="02020603050405020304" pitchFamily="18" charset="0"/>
              </a:rPr>
              <a:t>5.  Pollution is on the increase because people are increasing day buy day and to meet up the requirements of the increasing people, lots of industries, mills and factories are being set up which, in turn, create pollution .By following reuse, recycling and reduction of things, we can control pollution to a great extent. </a:t>
            </a:r>
          </a:p>
        </p:txBody>
      </p:sp>
    </p:spTree>
    <p:extLst>
      <p:ext uri="{BB962C8B-B14F-4D97-AF65-F5344CB8AC3E}">
        <p14:creationId xmlns:p14="http://schemas.microsoft.com/office/powerpoint/2010/main" val="2210311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50EC8F-3A4E-4C38-9CD4-AB9C01E6C016}"/>
              </a:ext>
            </a:extLst>
          </p:cNvPr>
          <p:cNvSpPr/>
          <p:nvPr/>
        </p:nvSpPr>
        <p:spPr>
          <a:xfrm>
            <a:off x="0" y="55415"/>
            <a:ext cx="12192000" cy="11360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8950DE-824C-405D-9466-96DEBC5235F2}"/>
              </a:ext>
            </a:extLst>
          </p:cNvPr>
          <p:cNvSpPr txBox="1"/>
          <p:nvPr/>
        </p:nvSpPr>
        <p:spPr>
          <a:xfrm>
            <a:off x="0" y="138540"/>
            <a:ext cx="121920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Now watch the video and then try to write a paragraph to follow under the following questions. </a:t>
            </a:r>
          </a:p>
        </p:txBody>
      </p:sp>
      <p:sp>
        <p:nvSpPr>
          <p:cNvPr id="7" name="Rectangle 6">
            <a:extLst>
              <a:ext uri="{FF2B5EF4-FFF2-40B4-BE49-F238E27FC236}">
                <a16:creationId xmlns:a16="http://schemas.microsoft.com/office/drawing/2014/main" id="{7ADC084C-701C-4773-BA09-3852F500429E}"/>
              </a:ext>
            </a:extLst>
          </p:cNvPr>
          <p:cNvSpPr/>
          <p:nvPr/>
        </p:nvSpPr>
        <p:spPr>
          <a:xfrm>
            <a:off x="0" y="2729345"/>
            <a:ext cx="12192000" cy="35744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FDFD4E-DA98-4787-8114-9E4688F4D466}"/>
              </a:ext>
            </a:extLst>
          </p:cNvPr>
          <p:cNvSpPr/>
          <p:nvPr/>
        </p:nvSpPr>
        <p:spPr>
          <a:xfrm>
            <a:off x="207818" y="3241963"/>
            <a:ext cx="11873345"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a)What do you mean by environment pollution?</a:t>
            </a:r>
          </a:p>
          <a:p>
            <a:r>
              <a:rPr lang="en-US" sz="2800" dirty="0">
                <a:latin typeface="Times New Roman" panose="02020603050405020304" pitchFamily="18" charset="0"/>
                <a:cs typeface="Times New Roman" panose="02020603050405020304" pitchFamily="18" charset="0"/>
              </a:rPr>
              <a:t>b) How are the main elements of the environment being polluted?</a:t>
            </a:r>
          </a:p>
          <a:p>
            <a:r>
              <a:rPr lang="en-US" sz="2800" dirty="0">
                <a:latin typeface="Times New Roman" panose="02020603050405020304" pitchFamily="18" charset="0"/>
                <a:cs typeface="Times New Roman" panose="02020603050405020304" pitchFamily="18" charset="0"/>
              </a:rPr>
              <a:t>c) What are the effects of environment pollution?</a:t>
            </a:r>
          </a:p>
          <a:p>
            <a:r>
              <a:rPr lang="en-US" sz="2800" dirty="0">
                <a:latin typeface="Times New Roman" panose="02020603050405020304" pitchFamily="18" charset="0"/>
                <a:cs typeface="Times New Roman" panose="02020603050405020304" pitchFamily="18" charset="0"/>
              </a:rPr>
              <a:t>d) How can we save the environment from pollution?</a:t>
            </a:r>
          </a:p>
          <a:p>
            <a:r>
              <a:rPr lang="en-US" sz="2800" dirty="0">
                <a:latin typeface="Times New Roman" panose="02020603050405020304" pitchFamily="18" charset="0"/>
                <a:cs typeface="Times New Roman" panose="02020603050405020304" pitchFamily="18" charset="0"/>
              </a:rPr>
              <a:t>e) Which steps should our government take to prevent environment pollution?  </a:t>
            </a:r>
          </a:p>
        </p:txBody>
      </p:sp>
      <p:sp>
        <p:nvSpPr>
          <p:cNvPr id="9" name="Rectangle 8">
            <a:extLst>
              <a:ext uri="{FF2B5EF4-FFF2-40B4-BE49-F238E27FC236}">
                <a16:creationId xmlns:a16="http://schemas.microsoft.com/office/drawing/2014/main" id="{C8B0B7FD-3EA4-469C-AF34-D19E0BCAE438}"/>
              </a:ext>
            </a:extLst>
          </p:cNvPr>
          <p:cNvSpPr/>
          <p:nvPr/>
        </p:nvSpPr>
        <p:spPr>
          <a:xfrm>
            <a:off x="498764" y="2826328"/>
            <a:ext cx="1842654" cy="415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Questions</a:t>
            </a:r>
          </a:p>
        </p:txBody>
      </p:sp>
      <p:graphicFrame>
        <p:nvGraphicFramePr>
          <p:cNvPr id="3" name="Object 2">
            <a:hlinkClick r:id="" action="ppaction://ole?verb=0"/>
            <a:extLst>
              <a:ext uri="{FF2B5EF4-FFF2-40B4-BE49-F238E27FC236}">
                <a16:creationId xmlns:a16="http://schemas.microsoft.com/office/drawing/2014/main" id="{18DA6DFE-1EAB-4444-BACB-BB1389093E16}"/>
              </a:ext>
            </a:extLst>
          </p:cNvPr>
          <p:cNvGraphicFramePr>
            <a:graphicFrameLocks noChangeAspect="1"/>
          </p:cNvGraphicFramePr>
          <p:nvPr>
            <p:extLst>
              <p:ext uri="{D42A27DB-BD31-4B8C-83A1-F6EECF244321}">
                <p14:modId xmlns:p14="http://schemas.microsoft.com/office/powerpoint/2010/main" val="2919336407"/>
              </p:ext>
            </p:extLst>
          </p:nvPr>
        </p:nvGraphicFramePr>
        <p:xfrm>
          <a:off x="4552223" y="1809027"/>
          <a:ext cx="2975498" cy="617850"/>
        </p:xfrm>
        <a:graphic>
          <a:graphicData uri="http://schemas.openxmlformats.org/presentationml/2006/ole">
            <mc:AlternateContent xmlns:mc="http://schemas.openxmlformats.org/markup-compatibility/2006">
              <mc:Choice xmlns:v="urn:schemas-microsoft-com:vml" Requires="v">
                <p:oleObj spid="_x0000_s1035" name="Packager Shell Object" showAsIcon="1" r:id="rId3" imgW="2117160" imgH="440280" progId="Package">
                  <p:embed/>
                </p:oleObj>
              </mc:Choice>
              <mc:Fallback>
                <p:oleObj name="Packager Shell Object" showAsIcon="1" r:id="rId3" imgW="2117160" imgH="440280" progId="Package">
                  <p:embed/>
                  <p:pic>
                    <p:nvPicPr>
                      <p:cNvPr id="0" name=""/>
                      <p:cNvPicPr/>
                      <p:nvPr/>
                    </p:nvPicPr>
                    <p:blipFill>
                      <a:blip r:embed="rId4"/>
                      <a:stretch>
                        <a:fillRect/>
                      </a:stretch>
                    </p:blipFill>
                    <p:spPr>
                      <a:xfrm>
                        <a:off x="4552223" y="1809027"/>
                        <a:ext cx="2975498" cy="617850"/>
                      </a:xfrm>
                      <a:prstGeom prst="rect">
                        <a:avLst/>
                      </a:prstGeom>
                    </p:spPr>
                  </p:pic>
                </p:oleObj>
              </mc:Fallback>
            </mc:AlternateContent>
          </a:graphicData>
        </a:graphic>
      </p:graphicFrame>
      <p:sp>
        <p:nvSpPr>
          <p:cNvPr id="2" name="Oval 1">
            <a:extLst>
              <a:ext uri="{FF2B5EF4-FFF2-40B4-BE49-F238E27FC236}">
                <a16:creationId xmlns:a16="http://schemas.microsoft.com/office/drawing/2014/main" id="{6354EC01-05CB-40B8-ABFF-03E9D6FAA40A}"/>
              </a:ext>
            </a:extLst>
          </p:cNvPr>
          <p:cNvSpPr/>
          <p:nvPr/>
        </p:nvSpPr>
        <p:spPr>
          <a:xfrm>
            <a:off x="9074727" y="1357739"/>
            <a:ext cx="2452255" cy="916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04E6291-A8F8-4ABE-9772-4ED332E34A9A}"/>
              </a:ext>
            </a:extLst>
          </p:cNvPr>
          <p:cNvSpPr txBox="1"/>
          <p:nvPr/>
        </p:nvSpPr>
        <p:spPr>
          <a:xfrm>
            <a:off x="9615051" y="1492841"/>
            <a:ext cx="1676400" cy="646331"/>
          </a:xfrm>
          <a:prstGeom prst="rect">
            <a:avLst/>
          </a:prstGeom>
          <a:noFill/>
        </p:spPr>
        <p:txBody>
          <a:bodyPr wrap="square" rtlCol="0">
            <a:spAutoFit/>
          </a:bodyPr>
          <a:lstStyle/>
          <a:p>
            <a:r>
              <a:rPr lang="en-US" dirty="0"/>
              <a:t>Time:10 minutes</a:t>
            </a:r>
          </a:p>
        </p:txBody>
      </p:sp>
    </p:spTree>
    <p:extLst>
      <p:ext uri="{BB962C8B-B14F-4D97-AF65-F5344CB8AC3E}">
        <p14:creationId xmlns:p14="http://schemas.microsoft.com/office/powerpoint/2010/main" val="17743247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2B635F2-2436-40D8-B9E3-AB1335654A4A}"/>
              </a:ext>
            </a:extLst>
          </p:cNvPr>
          <p:cNvSpPr/>
          <p:nvPr/>
        </p:nvSpPr>
        <p:spPr>
          <a:xfrm>
            <a:off x="6324600" y="76200"/>
            <a:ext cx="1968500" cy="13716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1551F5-5E61-4F58-BFA4-2578A83528F2}"/>
              </a:ext>
            </a:extLst>
          </p:cNvPr>
          <p:cNvSpPr/>
          <p:nvPr/>
        </p:nvSpPr>
        <p:spPr>
          <a:xfrm>
            <a:off x="1485900" y="241300"/>
            <a:ext cx="3892550" cy="812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Times New Roman" panose="02020603050405020304" pitchFamily="18" charset="0"/>
                <a:cs typeface="Times New Roman" panose="02020603050405020304" pitchFamily="18" charset="0"/>
              </a:rPr>
              <a:t>Evaluation</a:t>
            </a:r>
          </a:p>
        </p:txBody>
      </p:sp>
      <p:sp>
        <p:nvSpPr>
          <p:cNvPr id="7" name="Rectangle 6">
            <a:extLst>
              <a:ext uri="{FF2B5EF4-FFF2-40B4-BE49-F238E27FC236}">
                <a16:creationId xmlns:a16="http://schemas.microsoft.com/office/drawing/2014/main" id="{173961CA-602D-4F83-9143-770BC80C37E6}"/>
              </a:ext>
            </a:extLst>
          </p:cNvPr>
          <p:cNvSpPr/>
          <p:nvPr/>
        </p:nvSpPr>
        <p:spPr>
          <a:xfrm>
            <a:off x="8293100" y="2603500"/>
            <a:ext cx="3721100" cy="263351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4C59CD-8016-407A-A0D0-C9DFE16DEF5F}"/>
              </a:ext>
            </a:extLst>
          </p:cNvPr>
          <p:cNvSpPr/>
          <p:nvPr/>
        </p:nvSpPr>
        <p:spPr>
          <a:xfrm>
            <a:off x="0" y="1574800"/>
            <a:ext cx="12192000" cy="933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Look at the two posters below. What messages do they give? Which do you like most? Now give the answer of the following questions.</a:t>
            </a:r>
          </a:p>
        </p:txBody>
      </p:sp>
      <p:sp>
        <p:nvSpPr>
          <p:cNvPr id="9" name="Rectangle 8">
            <a:extLst>
              <a:ext uri="{FF2B5EF4-FFF2-40B4-BE49-F238E27FC236}">
                <a16:creationId xmlns:a16="http://schemas.microsoft.com/office/drawing/2014/main" id="{CBCE4709-0CD4-413B-8195-90026BF4FCA4}"/>
              </a:ext>
            </a:extLst>
          </p:cNvPr>
          <p:cNvSpPr/>
          <p:nvPr/>
        </p:nvSpPr>
        <p:spPr>
          <a:xfrm>
            <a:off x="4253344" y="2603500"/>
            <a:ext cx="3417455" cy="27305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67A613-464A-4273-8B68-104C15E12C8E}"/>
              </a:ext>
            </a:extLst>
          </p:cNvPr>
          <p:cNvSpPr txBox="1"/>
          <p:nvPr/>
        </p:nvSpPr>
        <p:spPr>
          <a:xfrm>
            <a:off x="-1" y="2635249"/>
            <a:ext cx="3990109" cy="3776987"/>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Questions:</a:t>
            </a:r>
          </a:p>
          <a:p>
            <a:pPr marL="342900" indent="-342900">
              <a:buAutoNum type="arabicPeriod"/>
            </a:pPr>
            <a:r>
              <a:rPr lang="en-US" sz="2400" dirty="0">
                <a:solidFill>
                  <a:srgbClr val="0000FF"/>
                </a:solidFill>
                <a:latin typeface="Times New Roman" panose="02020603050405020304" pitchFamily="18" charset="0"/>
                <a:cs typeface="Times New Roman" panose="02020603050405020304" pitchFamily="18" charset="0"/>
              </a:rPr>
              <a:t>What do the trees absorb and release.</a:t>
            </a:r>
          </a:p>
          <a:p>
            <a:pPr marL="342900" indent="-342900">
              <a:buAutoNum type="arabicPeriod"/>
            </a:pP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2.What is the main cause of increasing carbon dioxide level?</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3.What are the causes of soil pollution?   </a:t>
            </a:r>
          </a:p>
        </p:txBody>
      </p:sp>
      <p:sp>
        <p:nvSpPr>
          <p:cNvPr id="11" name="Rectangle 10">
            <a:extLst>
              <a:ext uri="{FF2B5EF4-FFF2-40B4-BE49-F238E27FC236}">
                <a16:creationId xmlns:a16="http://schemas.microsoft.com/office/drawing/2014/main" id="{C5AD5226-3903-4EBE-891E-69658E2AD843}"/>
              </a:ext>
            </a:extLst>
          </p:cNvPr>
          <p:cNvSpPr/>
          <p:nvPr/>
        </p:nvSpPr>
        <p:spPr>
          <a:xfrm>
            <a:off x="8801100" y="5689600"/>
            <a:ext cx="21971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Picture-2</a:t>
            </a:r>
          </a:p>
        </p:txBody>
      </p:sp>
      <p:sp>
        <p:nvSpPr>
          <p:cNvPr id="12" name="Rectangle 11">
            <a:extLst>
              <a:ext uri="{FF2B5EF4-FFF2-40B4-BE49-F238E27FC236}">
                <a16:creationId xmlns:a16="http://schemas.microsoft.com/office/drawing/2014/main" id="{41C51B34-0C08-435B-BF67-B585EF4EF207}"/>
              </a:ext>
            </a:extLst>
          </p:cNvPr>
          <p:cNvSpPr/>
          <p:nvPr/>
        </p:nvSpPr>
        <p:spPr>
          <a:xfrm>
            <a:off x="4114800" y="5689600"/>
            <a:ext cx="1866900" cy="444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Picture-1</a:t>
            </a:r>
          </a:p>
        </p:txBody>
      </p:sp>
    </p:spTree>
    <p:extLst>
      <p:ext uri="{BB962C8B-B14F-4D97-AF65-F5344CB8AC3E}">
        <p14:creationId xmlns:p14="http://schemas.microsoft.com/office/powerpoint/2010/main" val="230963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89262DE-21B5-4073-BE03-FE026BDDE64D}"/>
              </a:ext>
            </a:extLst>
          </p:cNvPr>
          <p:cNvSpPr/>
          <p:nvPr/>
        </p:nvSpPr>
        <p:spPr>
          <a:xfrm>
            <a:off x="247650" y="0"/>
            <a:ext cx="3409950" cy="331356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34D3DC2-68E5-4090-AC74-CF1771981C91}"/>
              </a:ext>
            </a:extLst>
          </p:cNvPr>
          <p:cNvSpPr/>
          <p:nvPr/>
        </p:nvSpPr>
        <p:spPr>
          <a:xfrm>
            <a:off x="0" y="3313569"/>
            <a:ext cx="6457950" cy="28586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18CD443-9A73-4D76-9BFB-2986752E69EA}"/>
              </a:ext>
            </a:extLst>
          </p:cNvPr>
          <p:cNvSpPr txBox="1"/>
          <p:nvPr/>
        </p:nvSpPr>
        <p:spPr>
          <a:xfrm>
            <a:off x="781050" y="3619500"/>
            <a:ext cx="5619750" cy="2246769"/>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A.K. M Saiful Islam</a:t>
            </a:r>
          </a:p>
          <a:p>
            <a:r>
              <a:rPr lang="en-US" sz="2800" dirty="0">
                <a:solidFill>
                  <a:srgbClr val="002060"/>
                </a:solidFill>
                <a:latin typeface="Times New Roman" panose="02020603050405020304" pitchFamily="18" charset="0"/>
                <a:cs typeface="Times New Roman" panose="02020603050405020304" pitchFamily="18" charset="0"/>
              </a:rPr>
              <a:t>Asst. Headmaster</a:t>
            </a:r>
          </a:p>
          <a:p>
            <a:r>
              <a:rPr lang="en-US" sz="2800" dirty="0" err="1">
                <a:solidFill>
                  <a:srgbClr val="002060"/>
                </a:solidFill>
                <a:latin typeface="Times New Roman" panose="02020603050405020304" pitchFamily="18" charset="0"/>
                <a:cs typeface="Times New Roman" panose="02020603050405020304" pitchFamily="18" charset="0"/>
              </a:rPr>
              <a:t>Madhabpur</a:t>
            </a:r>
            <a:r>
              <a:rPr lang="en-US" sz="2800" dirty="0">
                <a:solidFill>
                  <a:srgbClr val="002060"/>
                </a:solidFill>
                <a:latin typeface="Times New Roman" panose="02020603050405020304" pitchFamily="18" charset="0"/>
                <a:cs typeface="Times New Roman" panose="02020603050405020304" pitchFamily="18" charset="0"/>
              </a:rPr>
              <a:t> Pilot High School</a:t>
            </a:r>
          </a:p>
          <a:p>
            <a:r>
              <a:rPr lang="en-US" sz="2800" dirty="0">
                <a:solidFill>
                  <a:srgbClr val="002060"/>
                </a:solidFill>
                <a:latin typeface="Times New Roman" panose="02020603050405020304" pitchFamily="18" charset="0"/>
                <a:cs typeface="Times New Roman" panose="02020603050405020304" pitchFamily="18" charset="0"/>
              </a:rPr>
              <a:t>Email no: saifulmpur15@gmail.com</a:t>
            </a:r>
          </a:p>
          <a:p>
            <a:r>
              <a:rPr lang="en-US" sz="2800" dirty="0">
                <a:solidFill>
                  <a:srgbClr val="002060"/>
                </a:solidFill>
                <a:latin typeface="Times New Roman" panose="02020603050405020304" pitchFamily="18" charset="0"/>
                <a:cs typeface="Times New Roman" panose="02020603050405020304" pitchFamily="18" charset="0"/>
              </a:rPr>
              <a:t>Mobile no: 01718 26 71 84</a:t>
            </a:r>
          </a:p>
        </p:txBody>
      </p:sp>
      <p:sp>
        <p:nvSpPr>
          <p:cNvPr id="5" name="Rectangle 4">
            <a:extLst>
              <a:ext uri="{FF2B5EF4-FFF2-40B4-BE49-F238E27FC236}">
                <a16:creationId xmlns:a16="http://schemas.microsoft.com/office/drawing/2014/main" id="{47AE50E1-6276-4278-A5D7-644464949B7E}"/>
              </a:ext>
            </a:extLst>
          </p:cNvPr>
          <p:cNvSpPr/>
          <p:nvPr/>
        </p:nvSpPr>
        <p:spPr>
          <a:xfrm>
            <a:off x="6686550" y="3313569"/>
            <a:ext cx="5505450" cy="28586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CA1CE7-954A-4571-A432-0292922C7AB7}"/>
              </a:ext>
            </a:extLst>
          </p:cNvPr>
          <p:cNvSpPr txBox="1"/>
          <p:nvPr/>
        </p:nvSpPr>
        <p:spPr>
          <a:xfrm>
            <a:off x="6686550" y="3829050"/>
            <a:ext cx="4648200" cy="1815882"/>
          </a:xfrm>
          <a:prstGeom prst="rect">
            <a:avLst/>
          </a:prstGeom>
          <a:noFill/>
        </p:spPr>
        <p:txBody>
          <a:bodyPr wrap="square" rtlCol="0">
            <a:spAutoFit/>
          </a:bodyPr>
          <a:lstStyle/>
          <a:p>
            <a:r>
              <a:rPr lang="en-US" sz="2800" dirty="0">
                <a:solidFill>
                  <a:srgbClr val="7030A0"/>
                </a:solidFill>
                <a:latin typeface="Times New Roman" panose="02020603050405020304" pitchFamily="18" charset="0"/>
                <a:cs typeface="Times New Roman" panose="02020603050405020304" pitchFamily="18" charset="0"/>
              </a:rPr>
              <a:t>Class: Nine/Ten</a:t>
            </a:r>
          </a:p>
          <a:p>
            <a:r>
              <a:rPr lang="en-US" sz="2800" dirty="0">
                <a:solidFill>
                  <a:srgbClr val="7030A0"/>
                </a:solidFill>
                <a:latin typeface="Times New Roman" panose="02020603050405020304" pitchFamily="18" charset="0"/>
                <a:cs typeface="Times New Roman" panose="02020603050405020304" pitchFamily="18" charset="0"/>
              </a:rPr>
              <a:t>Subject: English For Today</a:t>
            </a:r>
          </a:p>
          <a:p>
            <a:r>
              <a:rPr lang="en-US" sz="2800" dirty="0">
                <a:solidFill>
                  <a:srgbClr val="7030A0"/>
                </a:solidFill>
                <a:latin typeface="Times New Roman" panose="02020603050405020304" pitchFamily="18" charset="0"/>
                <a:cs typeface="Times New Roman" panose="02020603050405020304" pitchFamily="18" charset="0"/>
              </a:rPr>
              <a:t>Time:50 minute</a:t>
            </a:r>
          </a:p>
          <a:p>
            <a:r>
              <a:rPr lang="en-US" sz="2800" dirty="0">
                <a:solidFill>
                  <a:srgbClr val="7030A0"/>
                </a:solidFill>
                <a:latin typeface="Times New Roman" panose="02020603050405020304" pitchFamily="18" charset="0"/>
                <a:cs typeface="Times New Roman" panose="02020603050405020304" pitchFamily="18" charset="0"/>
              </a:rPr>
              <a:t>Date: 01/9/2017</a:t>
            </a:r>
            <a:endParaRPr lang="en-US"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7152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81B1BB-E6E3-42F6-A851-6794E4843296}"/>
              </a:ext>
            </a:extLst>
          </p:cNvPr>
          <p:cNvSpPr/>
          <p:nvPr/>
        </p:nvSpPr>
        <p:spPr>
          <a:xfrm>
            <a:off x="3448050" y="380999"/>
            <a:ext cx="4419600" cy="306568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9281CBD-D6D3-41A6-92E7-FE26DBDE3DBC}"/>
              </a:ext>
            </a:extLst>
          </p:cNvPr>
          <p:cNvSpPr/>
          <p:nvPr/>
        </p:nvSpPr>
        <p:spPr>
          <a:xfrm>
            <a:off x="0" y="3505200"/>
            <a:ext cx="12192000" cy="279861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A53DA6E-5492-42A1-B2EC-B1A4F04BAD85}"/>
              </a:ext>
            </a:extLst>
          </p:cNvPr>
          <p:cNvSpPr txBox="1"/>
          <p:nvPr/>
        </p:nvSpPr>
        <p:spPr>
          <a:xfrm>
            <a:off x="0" y="3771900"/>
            <a:ext cx="71628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Write a paragraph on ‘Air pollution’.</a:t>
            </a:r>
          </a:p>
        </p:txBody>
      </p:sp>
      <p:sp>
        <p:nvSpPr>
          <p:cNvPr id="5" name="TextBox 4">
            <a:extLst>
              <a:ext uri="{FF2B5EF4-FFF2-40B4-BE49-F238E27FC236}">
                <a16:creationId xmlns:a16="http://schemas.microsoft.com/office/drawing/2014/main" id="{2D2E7840-9FF3-48BF-894A-30875C13B0C4}"/>
              </a:ext>
            </a:extLst>
          </p:cNvPr>
          <p:cNvSpPr txBox="1"/>
          <p:nvPr/>
        </p:nvSpPr>
        <p:spPr>
          <a:xfrm>
            <a:off x="368300" y="914400"/>
            <a:ext cx="2679700" cy="646331"/>
          </a:xfrm>
          <a:prstGeom prst="rect">
            <a:avLst/>
          </a:prstGeom>
          <a:solidFill>
            <a:schemeClr val="accent2">
              <a:lumMod val="40000"/>
              <a:lumOff val="60000"/>
            </a:schemeClr>
          </a:solidFill>
        </p:spPr>
        <p:txBody>
          <a:bodyPr wrap="square" rtlCol="0">
            <a:spAutoFit/>
          </a:bodyPr>
          <a:lstStyle/>
          <a:p>
            <a:r>
              <a:rPr lang="en-US" sz="3600" dirty="0">
                <a:solidFill>
                  <a:srgbClr val="00B050"/>
                </a:solidFill>
                <a:latin typeface="Times New Roman" panose="02020603050405020304" pitchFamily="18" charset="0"/>
                <a:cs typeface="Times New Roman" panose="02020603050405020304" pitchFamily="18" charset="0"/>
              </a:rPr>
              <a:t>Home task</a:t>
            </a:r>
          </a:p>
        </p:txBody>
      </p:sp>
      <p:sp>
        <p:nvSpPr>
          <p:cNvPr id="6" name="Oval 5">
            <a:extLst>
              <a:ext uri="{FF2B5EF4-FFF2-40B4-BE49-F238E27FC236}">
                <a16:creationId xmlns:a16="http://schemas.microsoft.com/office/drawing/2014/main" id="{3E805F0F-3791-4D67-B0F2-E04990D81175}"/>
              </a:ext>
            </a:extLst>
          </p:cNvPr>
          <p:cNvSpPr/>
          <p:nvPr/>
        </p:nvSpPr>
        <p:spPr>
          <a:xfrm>
            <a:off x="7495306" y="3588326"/>
            <a:ext cx="2770909" cy="236912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55607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EE93639-73BD-4B63-97AA-722C46A3233F}"/>
              </a:ext>
            </a:extLst>
          </p:cNvPr>
          <p:cNvSpPr/>
          <p:nvPr/>
        </p:nvSpPr>
        <p:spPr>
          <a:xfrm>
            <a:off x="2933700" y="996950"/>
            <a:ext cx="5162550" cy="40767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D38083-4F99-4C71-A73C-E86FE50DB966}"/>
              </a:ext>
            </a:extLst>
          </p:cNvPr>
          <p:cNvSpPr txBox="1"/>
          <p:nvPr/>
        </p:nvSpPr>
        <p:spPr>
          <a:xfrm>
            <a:off x="4089400" y="1485900"/>
            <a:ext cx="32004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4332861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0D2472-C3ED-41BD-9168-5036BFBD03EE}"/>
              </a:ext>
            </a:extLst>
          </p:cNvPr>
          <p:cNvSpPr/>
          <p:nvPr/>
        </p:nvSpPr>
        <p:spPr>
          <a:xfrm>
            <a:off x="-1" y="110836"/>
            <a:ext cx="12192001" cy="11326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772B843-0D8A-4BA4-9B99-7E76DD9BB574}"/>
              </a:ext>
            </a:extLst>
          </p:cNvPr>
          <p:cNvSpPr txBox="1"/>
          <p:nvPr/>
        </p:nvSpPr>
        <p:spPr>
          <a:xfrm>
            <a:off x="0" y="166252"/>
            <a:ext cx="121920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Look at the pictures below and discuss the questions and discuss the questions.</a:t>
            </a:r>
          </a:p>
        </p:txBody>
      </p:sp>
      <p:sp>
        <p:nvSpPr>
          <p:cNvPr id="3" name="Rectangle 2">
            <a:extLst>
              <a:ext uri="{FF2B5EF4-FFF2-40B4-BE49-F238E27FC236}">
                <a16:creationId xmlns:a16="http://schemas.microsoft.com/office/drawing/2014/main" id="{79163737-9B85-4DB8-B41D-F85153C848BB}"/>
              </a:ext>
            </a:extLst>
          </p:cNvPr>
          <p:cNvSpPr/>
          <p:nvPr/>
        </p:nvSpPr>
        <p:spPr>
          <a:xfrm>
            <a:off x="-2" y="1357738"/>
            <a:ext cx="3948535" cy="231370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A7C9EB-2FB2-449D-ACE4-F2AE063D6799}"/>
              </a:ext>
            </a:extLst>
          </p:cNvPr>
          <p:cNvSpPr/>
          <p:nvPr/>
        </p:nvSpPr>
        <p:spPr>
          <a:xfrm>
            <a:off x="4073235" y="1357739"/>
            <a:ext cx="4017819" cy="231370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216B66-5B45-4FC1-B68E-7AC1FE751798}"/>
              </a:ext>
            </a:extLst>
          </p:cNvPr>
          <p:cNvSpPr/>
          <p:nvPr/>
        </p:nvSpPr>
        <p:spPr>
          <a:xfrm>
            <a:off x="8188049" y="1357738"/>
            <a:ext cx="4003951" cy="231370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EB42B5-6AA2-46B7-96D4-6B0D9F0A46CC}"/>
              </a:ext>
            </a:extLst>
          </p:cNvPr>
          <p:cNvSpPr/>
          <p:nvPr/>
        </p:nvSpPr>
        <p:spPr>
          <a:xfrm>
            <a:off x="0" y="3785716"/>
            <a:ext cx="12192000" cy="30722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33D74EB-8389-4F59-BE08-8907970ACBD1}"/>
              </a:ext>
            </a:extLst>
          </p:cNvPr>
          <p:cNvSpPr txBox="1"/>
          <p:nvPr/>
        </p:nvSpPr>
        <p:spPr>
          <a:xfrm>
            <a:off x="0" y="4267200"/>
            <a:ext cx="12192000"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1. What do you see in each picture?</a:t>
            </a:r>
          </a:p>
          <a:p>
            <a:r>
              <a:rPr lang="en-US" sz="2800" dirty="0">
                <a:latin typeface="Times New Roman" panose="02020603050405020304" pitchFamily="18" charset="0"/>
                <a:cs typeface="Times New Roman" panose="02020603050405020304" pitchFamily="18" charset="0"/>
              </a:rPr>
              <a:t> 2. What are some common sources of environmental pollution?</a:t>
            </a:r>
          </a:p>
          <a:p>
            <a:r>
              <a:rPr lang="en-US" sz="2800" dirty="0">
                <a:latin typeface="Times New Roman" panose="02020603050405020304" pitchFamily="18" charset="0"/>
                <a:cs typeface="Times New Roman" panose="02020603050405020304" pitchFamily="18" charset="0"/>
              </a:rPr>
              <a:t> 3. Which of these sources are most threatening of </a:t>
            </a:r>
            <a:r>
              <a:rPr lang="en-US" sz="2800">
                <a:latin typeface="Times New Roman" panose="02020603050405020304" pitchFamily="18" charset="0"/>
                <a:cs typeface="Times New Roman" panose="02020603050405020304" pitchFamily="18" charset="0"/>
              </a:rPr>
              <a:t>our environment?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019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2F8EA1-E5C9-49F5-9BFA-2C4110B67ADA}"/>
              </a:ext>
            </a:extLst>
          </p:cNvPr>
          <p:cNvSpPr/>
          <p:nvPr/>
        </p:nvSpPr>
        <p:spPr>
          <a:xfrm>
            <a:off x="669701" y="798491"/>
            <a:ext cx="10895528" cy="123812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D1A298-5FB1-45AB-ABFF-722843BEA4B8}"/>
              </a:ext>
            </a:extLst>
          </p:cNvPr>
          <p:cNvSpPr txBox="1"/>
          <p:nvPr/>
        </p:nvSpPr>
        <p:spPr>
          <a:xfrm>
            <a:off x="669701" y="1068946"/>
            <a:ext cx="10818254"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Today’s topic is </a:t>
            </a:r>
            <a:r>
              <a:rPr lang="en-US" sz="4000">
                <a:solidFill>
                  <a:srgbClr val="FF0000"/>
                </a:solidFill>
                <a:latin typeface="Times New Roman" panose="02020603050405020304" pitchFamily="18" charset="0"/>
                <a:cs typeface="Times New Roman" panose="02020603050405020304" pitchFamily="18" charset="0"/>
              </a:rPr>
              <a:t>‘Environmental </a:t>
            </a:r>
            <a:r>
              <a:rPr lang="en-US" sz="4000" dirty="0">
                <a:solidFill>
                  <a:srgbClr val="FF0000"/>
                </a:solidFill>
                <a:latin typeface="Times New Roman" panose="02020603050405020304" pitchFamily="18" charset="0"/>
                <a:cs typeface="Times New Roman" panose="02020603050405020304" pitchFamily="18" charset="0"/>
              </a:rPr>
              <a:t>Pollution’</a:t>
            </a:r>
          </a:p>
        </p:txBody>
      </p:sp>
      <p:sp>
        <p:nvSpPr>
          <p:cNvPr id="5" name="Oval 4">
            <a:extLst>
              <a:ext uri="{FF2B5EF4-FFF2-40B4-BE49-F238E27FC236}">
                <a16:creationId xmlns:a16="http://schemas.microsoft.com/office/drawing/2014/main" id="{D4E3A2BA-C5C2-44F4-8D6F-932A1A56C597}"/>
              </a:ext>
            </a:extLst>
          </p:cNvPr>
          <p:cNvSpPr/>
          <p:nvPr/>
        </p:nvSpPr>
        <p:spPr>
          <a:xfrm>
            <a:off x="4100942" y="2910625"/>
            <a:ext cx="3172691" cy="260348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830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EE52D-D318-47B0-B1C2-2ED6B97C6B23}"/>
              </a:ext>
            </a:extLst>
          </p:cNvPr>
          <p:cNvSpPr/>
          <p:nvPr/>
        </p:nvSpPr>
        <p:spPr>
          <a:xfrm>
            <a:off x="0" y="133350"/>
            <a:ext cx="12192000" cy="970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EFD5B63-7816-48BA-B6F3-B1771B3687D4}"/>
              </a:ext>
            </a:extLst>
          </p:cNvPr>
          <p:cNvSpPr txBox="1"/>
          <p:nvPr/>
        </p:nvSpPr>
        <p:spPr>
          <a:xfrm>
            <a:off x="0" y="457201"/>
            <a:ext cx="436245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Learning outcomes:</a:t>
            </a:r>
          </a:p>
        </p:txBody>
      </p:sp>
      <p:sp>
        <p:nvSpPr>
          <p:cNvPr id="4" name="Rectangle 3">
            <a:extLst>
              <a:ext uri="{FF2B5EF4-FFF2-40B4-BE49-F238E27FC236}">
                <a16:creationId xmlns:a16="http://schemas.microsoft.com/office/drawing/2014/main" id="{5871C6DA-9A9A-4B3C-8F39-A0C6869822A0}"/>
              </a:ext>
            </a:extLst>
          </p:cNvPr>
          <p:cNvSpPr/>
          <p:nvPr/>
        </p:nvSpPr>
        <p:spPr>
          <a:xfrm>
            <a:off x="0" y="1427384"/>
            <a:ext cx="12192000" cy="8697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EBC04C3-9595-44C3-9392-18B79CAD694E}"/>
              </a:ext>
            </a:extLst>
          </p:cNvPr>
          <p:cNvSpPr txBox="1"/>
          <p:nvPr/>
        </p:nvSpPr>
        <p:spPr>
          <a:xfrm>
            <a:off x="0" y="1581150"/>
            <a:ext cx="120586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After we have studied this lesson, we will be able to---</a:t>
            </a:r>
          </a:p>
        </p:txBody>
      </p:sp>
      <p:sp>
        <p:nvSpPr>
          <p:cNvPr id="7" name="Rectangle 6">
            <a:extLst>
              <a:ext uri="{FF2B5EF4-FFF2-40B4-BE49-F238E27FC236}">
                <a16:creationId xmlns:a16="http://schemas.microsoft.com/office/drawing/2014/main" id="{CEC64226-20BB-4EAA-B000-2DA85935D577}"/>
              </a:ext>
            </a:extLst>
          </p:cNvPr>
          <p:cNvSpPr/>
          <p:nvPr/>
        </p:nvSpPr>
        <p:spPr>
          <a:xfrm>
            <a:off x="0" y="2628900"/>
            <a:ext cx="12192000" cy="3752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AA2E69-51C8-4251-8E79-081ACB51DD43}"/>
              </a:ext>
            </a:extLst>
          </p:cNvPr>
          <p:cNvSpPr txBox="1"/>
          <p:nvPr/>
        </p:nvSpPr>
        <p:spPr>
          <a:xfrm>
            <a:off x="268432" y="2757058"/>
            <a:ext cx="11720945" cy="2246769"/>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choose the best answer from the alternatives</a:t>
            </a:r>
          </a:p>
          <a:p>
            <a:r>
              <a:rPr lang="en-US" sz="2800" dirty="0">
                <a:solidFill>
                  <a:srgbClr val="002060"/>
                </a:solidFill>
                <a:latin typeface="Times New Roman" panose="02020603050405020304" pitchFamily="18" charset="0"/>
                <a:cs typeface="Times New Roman" panose="02020603050405020304" pitchFamily="18" charset="0"/>
              </a:rPr>
              <a:t>ask and answer questions.</a:t>
            </a:r>
          </a:p>
          <a:p>
            <a:r>
              <a:rPr lang="en-US" sz="2800" dirty="0">
                <a:solidFill>
                  <a:srgbClr val="002060"/>
                </a:solidFill>
                <a:latin typeface="Times New Roman" panose="02020603050405020304" pitchFamily="18" charset="0"/>
                <a:cs typeface="Times New Roman" panose="02020603050405020304" pitchFamily="18" charset="0"/>
              </a:rPr>
              <a:t>write a paragraph on ‘Environment Pollution’.</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6751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2B0AF7-AAAA-4263-BB22-4C23C84B3DF4}"/>
              </a:ext>
            </a:extLst>
          </p:cNvPr>
          <p:cNvSpPr/>
          <p:nvPr/>
        </p:nvSpPr>
        <p:spPr>
          <a:xfrm>
            <a:off x="0" y="1276350"/>
            <a:ext cx="4038600" cy="26479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FF3A6E-0A06-41F5-852B-D7C3C05865EA}"/>
              </a:ext>
            </a:extLst>
          </p:cNvPr>
          <p:cNvSpPr/>
          <p:nvPr/>
        </p:nvSpPr>
        <p:spPr>
          <a:xfrm>
            <a:off x="4171950" y="1276350"/>
            <a:ext cx="3829050" cy="264795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92AEDD-97F0-4035-A8D4-5D8169E72B96}"/>
              </a:ext>
            </a:extLst>
          </p:cNvPr>
          <p:cNvSpPr/>
          <p:nvPr/>
        </p:nvSpPr>
        <p:spPr>
          <a:xfrm>
            <a:off x="8134350" y="1276350"/>
            <a:ext cx="4057650" cy="264795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BED851A-0961-4A91-8A0F-9F76BDA9C666}"/>
              </a:ext>
            </a:extLst>
          </p:cNvPr>
          <p:cNvSpPr/>
          <p:nvPr/>
        </p:nvSpPr>
        <p:spPr>
          <a:xfrm>
            <a:off x="0" y="0"/>
            <a:ext cx="12192000" cy="118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4C00C4B-B9B1-4381-9DD1-6E9AF7616F45}"/>
              </a:ext>
            </a:extLst>
          </p:cNvPr>
          <p:cNvSpPr txBox="1"/>
          <p:nvPr/>
        </p:nvSpPr>
        <p:spPr>
          <a:xfrm>
            <a:off x="0" y="106918"/>
            <a:ext cx="121920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Let’s look at the pictures below and try to understand what the pictures mean </a:t>
            </a:r>
          </a:p>
        </p:txBody>
      </p:sp>
      <p:sp>
        <p:nvSpPr>
          <p:cNvPr id="7" name="Rectangle 6">
            <a:extLst>
              <a:ext uri="{FF2B5EF4-FFF2-40B4-BE49-F238E27FC236}">
                <a16:creationId xmlns:a16="http://schemas.microsoft.com/office/drawing/2014/main" id="{9F234BA7-7569-45CF-A927-F602A53BD591}"/>
              </a:ext>
            </a:extLst>
          </p:cNvPr>
          <p:cNvSpPr/>
          <p:nvPr/>
        </p:nvSpPr>
        <p:spPr>
          <a:xfrm>
            <a:off x="0" y="4016514"/>
            <a:ext cx="12192000" cy="23652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E509683-9B62-4189-9049-2ABB8A377174}"/>
              </a:ext>
            </a:extLst>
          </p:cNvPr>
          <p:cNvSpPr txBox="1"/>
          <p:nvPr/>
        </p:nvSpPr>
        <p:spPr>
          <a:xfrm>
            <a:off x="0" y="4152900"/>
            <a:ext cx="12192000"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Environment pollution means the degradation of the main element of the environment . Air, water and soil etc. are the main elements of the environment . In Bangladesh poisonous exhaust from industrial plants, old or poorly-serviced vehicles and dust. </a:t>
            </a:r>
          </a:p>
        </p:txBody>
      </p:sp>
    </p:spTree>
    <p:extLst>
      <p:ext uri="{BB962C8B-B14F-4D97-AF65-F5344CB8AC3E}">
        <p14:creationId xmlns:p14="http://schemas.microsoft.com/office/powerpoint/2010/main" val="9037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style.rotation</p:attrName>
                                        </p:attrNameLst>
                                      </p:cBhvr>
                                      <p:tavLst>
                                        <p:tav tm="0">
                                          <p:val>
                                            <p:fltVal val="360"/>
                                          </p:val>
                                        </p:tav>
                                        <p:tav tm="100000">
                                          <p:val>
                                            <p:fltVal val="0"/>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
                                        <p:tgtEl>
                                          <p:spTgt spid="8"/>
                                        </p:tgtEl>
                                      </p:cBhvr>
                                    </p:animEffect>
                                    <p:anim calcmode="lin" valueType="num">
                                      <p:cBhvr>
                                        <p:cTn id="38" dur="400" fill="hold"/>
                                        <p:tgtEl>
                                          <p:spTgt spid="8"/>
                                        </p:tgtEl>
                                        <p:attrNameLst>
                                          <p:attrName>ppt_x</p:attrName>
                                        </p:attrNameLst>
                                      </p:cBhvr>
                                      <p:tavLst>
                                        <p:tav tm="0">
                                          <p:val>
                                            <p:strVal val="#ppt_x"/>
                                          </p:val>
                                        </p:tav>
                                        <p:tav tm="100000">
                                          <p:val>
                                            <p:strVal val="#ppt_x"/>
                                          </p:val>
                                        </p:tav>
                                      </p:tavLst>
                                    </p:anim>
                                    <p:anim calcmode="lin" valueType="num">
                                      <p:cBhvr>
                                        <p:cTn id="39" dur="400" fill="hold"/>
                                        <p:tgtEl>
                                          <p:spTgt spid="8"/>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2" presetID="43"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
                                        <p:tgtEl>
                                          <p:spTgt spid="7"/>
                                        </p:tgtEl>
                                      </p:cBhvr>
                                    </p:animEffect>
                                    <p:anim calcmode="lin" valueType="num">
                                      <p:cBhvr>
                                        <p:cTn id="45" dur="400" fill="hold"/>
                                        <p:tgtEl>
                                          <p:spTgt spid="7"/>
                                        </p:tgtEl>
                                        <p:attrNameLst>
                                          <p:attrName>ppt_x</p:attrName>
                                        </p:attrNameLst>
                                      </p:cBhvr>
                                      <p:tavLst>
                                        <p:tav tm="0">
                                          <p:val>
                                            <p:strVal val="#ppt_x"/>
                                          </p:val>
                                        </p:tav>
                                        <p:tav tm="100000">
                                          <p:val>
                                            <p:strVal val="#ppt_x"/>
                                          </p:val>
                                        </p:tav>
                                      </p:tavLst>
                                    </p:anim>
                                    <p:anim calcmode="lin" valueType="num">
                                      <p:cBhvr>
                                        <p:cTn id="46" dur="400" fill="hold"/>
                                        <p:tgtEl>
                                          <p:spTgt spid="7"/>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15BCC-142D-4FC2-A669-577AD627C2A0}"/>
              </a:ext>
            </a:extLst>
          </p:cNvPr>
          <p:cNvSpPr/>
          <p:nvPr/>
        </p:nvSpPr>
        <p:spPr>
          <a:xfrm>
            <a:off x="498764" y="748145"/>
            <a:ext cx="5347854" cy="306185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FC39083-7121-4ADC-934C-D86F5922DC03}"/>
              </a:ext>
            </a:extLst>
          </p:cNvPr>
          <p:cNvSpPr/>
          <p:nvPr/>
        </p:nvSpPr>
        <p:spPr>
          <a:xfrm>
            <a:off x="6622473" y="748145"/>
            <a:ext cx="4849091" cy="306185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B42DE89-44FF-48C0-86F3-52E24DA30C58}"/>
              </a:ext>
            </a:extLst>
          </p:cNvPr>
          <p:cNvSpPr/>
          <p:nvPr/>
        </p:nvSpPr>
        <p:spPr>
          <a:xfrm>
            <a:off x="0" y="4057650"/>
            <a:ext cx="121920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F3A02FD-D057-4C40-A8C3-FFB990DAAC38}"/>
              </a:ext>
            </a:extLst>
          </p:cNvPr>
          <p:cNvSpPr txBox="1"/>
          <p:nvPr/>
        </p:nvSpPr>
        <p:spPr>
          <a:xfrm>
            <a:off x="0" y="4381500"/>
            <a:ext cx="12192000" cy="1569660"/>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To protect our environment from air pollution, we can encourage people to use Compressed natural Gas(CNG) or Liquid Petroleum Gas (LPG) for fueling their cars.</a:t>
            </a:r>
          </a:p>
        </p:txBody>
      </p:sp>
      <p:sp>
        <p:nvSpPr>
          <p:cNvPr id="6" name="Rectangle 5">
            <a:extLst>
              <a:ext uri="{FF2B5EF4-FFF2-40B4-BE49-F238E27FC236}">
                <a16:creationId xmlns:a16="http://schemas.microsoft.com/office/drawing/2014/main" id="{4B0E2D78-1796-4C06-B2DA-8F1A83F96CA7}"/>
              </a:ext>
            </a:extLst>
          </p:cNvPr>
          <p:cNvSpPr/>
          <p:nvPr/>
        </p:nvSpPr>
        <p:spPr>
          <a:xfrm>
            <a:off x="0" y="1"/>
            <a:ext cx="12192000" cy="5004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Look at the pictures and read under the text.</a:t>
            </a:r>
          </a:p>
        </p:txBody>
      </p:sp>
    </p:spTree>
    <p:extLst>
      <p:ext uri="{BB962C8B-B14F-4D97-AF65-F5344CB8AC3E}">
        <p14:creationId xmlns:p14="http://schemas.microsoft.com/office/powerpoint/2010/main" val="20204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BEBF9-4699-4D3F-921C-B186C2123B6F}"/>
              </a:ext>
            </a:extLst>
          </p:cNvPr>
          <p:cNvSpPr/>
          <p:nvPr/>
        </p:nvSpPr>
        <p:spPr>
          <a:xfrm>
            <a:off x="83122" y="762000"/>
            <a:ext cx="4019553" cy="2851666"/>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96E6500-7B44-478B-AE3C-F35C724244FE}"/>
              </a:ext>
            </a:extLst>
          </p:cNvPr>
          <p:cNvSpPr/>
          <p:nvPr/>
        </p:nvSpPr>
        <p:spPr>
          <a:xfrm>
            <a:off x="4239491" y="762000"/>
            <a:ext cx="4017818" cy="28516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45E3D88-0E9C-45D8-A3C6-7065AB607FF1}"/>
              </a:ext>
            </a:extLst>
          </p:cNvPr>
          <p:cNvSpPr/>
          <p:nvPr/>
        </p:nvSpPr>
        <p:spPr>
          <a:xfrm>
            <a:off x="83120" y="3673189"/>
            <a:ext cx="12108879" cy="30982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9CFE32-4B60-4FCF-B1FC-32806059F7AA}"/>
              </a:ext>
            </a:extLst>
          </p:cNvPr>
          <p:cNvSpPr txBox="1"/>
          <p:nvPr/>
        </p:nvSpPr>
        <p:spPr>
          <a:xfrm>
            <a:off x="0" y="3673189"/>
            <a:ext cx="12192000" cy="2554545"/>
          </a:xfrm>
          <a:prstGeom prst="rect">
            <a:avLst/>
          </a:prstGeom>
          <a:noFill/>
        </p:spPr>
        <p:txBody>
          <a:bodyPr wrap="square" rtlCol="0">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Water pollution means contamination of surface and drinking water to the extent that they are harmful to use. Water pollution can occur in oceans, rivers, lakes, ponds and underground reservoirs. Throwing away a toxic substance on water, industrial wastages, wastes and filth etc. are polluting water. </a:t>
            </a:r>
          </a:p>
        </p:txBody>
      </p:sp>
      <p:sp>
        <p:nvSpPr>
          <p:cNvPr id="3" name="Rectangle 2">
            <a:extLst>
              <a:ext uri="{FF2B5EF4-FFF2-40B4-BE49-F238E27FC236}">
                <a16:creationId xmlns:a16="http://schemas.microsoft.com/office/drawing/2014/main" id="{D27F2982-D93F-4C13-B722-DB5541B357C3}"/>
              </a:ext>
            </a:extLst>
          </p:cNvPr>
          <p:cNvSpPr/>
          <p:nvPr/>
        </p:nvSpPr>
        <p:spPr>
          <a:xfrm>
            <a:off x="8394125" y="762001"/>
            <a:ext cx="3534639" cy="2851666"/>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3E84A82-40ED-496F-BFA8-FDE341DDEED5}"/>
              </a:ext>
            </a:extLst>
          </p:cNvPr>
          <p:cNvSpPr/>
          <p:nvPr/>
        </p:nvSpPr>
        <p:spPr>
          <a:xfrm>
            <a:off x="1" y="113208"/>
            <a:ext cx="12191998" cy="584775"/>
          </a:xfrm>
          <a:prstGeom prst="rect">
            <a:avLst/>
          </a:prstGeom>
        </p:spPr>
        <p:txBody>
          <a:bodyPr wrap="square">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Look at pictures and read under the text.</a:t>
            </a:r>
          </a:p>
        </p:txBody>
      </p:sp>
    </p:spTree>
    <p:extLst>
      <p:ext uri="{BB962C8B-B14F-4D97-AF65-F5344CB8AC3E}">
        <p14:creationId xmlns:p14="http://schemas.microsoft.com/office/powerpoint/2010/main" val="401214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diamond(in)">
                                      <p:cBhvr>
                                        <p:cTn id="5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788174-8DA4-46C1-8127-09BB35C2B008}"/>
              </a:ext>
            </a:extLst>
          </p:cNvPr>
          <p:cNvSpPr/>
          <p:nvPr/>
        </p:nvSpPr>
        <p:spPr>
          <a:xfrm>
            <a:off x="0" y="1039661"/>
            <a:ext cx="12191998" cy="139238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1.We can decrease air pollution by –</a:t>
            </a:r>
          </a:p>
          <a:p>
            <a:r>
              <a:rPr lang="en-US" sz="2800" dirty="0">
                <a:solidFill>
                  <a:srgbClr val="FF0000"/>
                </a:solidFill>
                <a:latin typeface="Times New Roman" panose="02020603050405020304" pitchFamily="18" charset="0"/>
                <a:cs typeface="Times New Roman" panose="02020603050405020304" pitchFamily="18" charset="0"/>
              </a:rPr>
              <a:t>a) Making less use of motor vehicles b)maintaining the use of vehicles older than 20 years c) reducing the living abode d) using improper lubricants</a:t>
            </a:r>
          </a:p>
        </p:txBody>
      </p:sp>
      <p:sp>
        <p:nvSpPr>
          <p:cNvPr id="3" name="Rectangle 2">
            <a:extLst>
              <a:ext uri="{FF2B5EF4-FFF2-40B4-BE49-F238E27FC236}">
                <a16:creationId xmlns:a16="http://schemas.microsoft.com/office/drawing/2014/main" id="{E1983D04-8A87-4BAF-81B1-7C5BC605F31D}"/>
              </a:ext>
            </a:extLst>
          </p:cNvPr>
          <p:cNvSpPr/>
          <p:nvPr/>
        </p:nvSpPr>
        <p:spPr>
          <a:xfrm>
            <a:off x="0" y="62223"/>
            <a:ext cx="9182100" cy="584775"/>
          </a:xfrm>
          <a:prstGeom prst="rect">
            <a:avLst/>
          </a:prstGeom>
          <a:solidFill>
            <a:schemeClr val="accent1">
              <a:lumMod val="60000"/>
              <a:lumOff val="40000"/>
            </a:schemeClr>
          </a:solidFill>
        </p:spPr>
        <p:txBody>
          <a:bodyPr wrap="square">
            <a:spAutoFit/>
          </a:bodyPr>
          <a:lstStyle/>
          <a:p>
            <a:r>
              <a:rPr lang="en-US" sz="3200" dirty="0">
                <a:solidFill>
                  <a:srgbClr val="0070C0"/>
                </a:solidFill>
                <a:latin typeface="Times New Roman" panose="02020603050405020304" pitchFamily="18" charset="0"/>
                <a:cs typeface="Times New Roman" panose="02020603050405020304" pitchFamily="18" charset="0"/>
              </a:rPr>
              <a:t>Choose the best answer from the following alternatives</a:t>
            </a:r>
            <a:endParaRPr lang="en-US" sz="3200" dirty="0"/>
          </a:p>
        </p:txBody>
      </p:sp>
      <p:sp>
        <p:nvSpPr>
          <p:cNvPr id="4" name="Rectangle 3">
            <a:extLst>
              <a:ext uri="{FF2B5EF4-FFF2-40B4-BE49-F238E27FC236}">
                <a16:creationId xmlns:a16="http://schemas.microsoft.com/office/drawing/2014/main" id="{8CF40C85-519D-4B95-80E0-B1012839D982}"/>
              </a:ext>
            </a:extLst>
          </p:cNvPr>
          <p:cNvSpPr/>
          <p:nvPr/>
        </p:nvSpPr>
        <p:spPr>
          <a:xfrm>
            <a:off x="0" y="2494526"/>
            <a:ext cx="12191999"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2. The significant cause of soil pollution is-</a:t>
            </a:r>
          </a:p>
        </p:txBody>
      </p:sp>
      <p:sp>
        <p:nvSpPr>
          <p:cNvPr id="5" name="Rectangle 4">
            <a:extLst>
              <a:ext uri="{FF2B5EF4-FFF2-40B4-BE49-F238E27FC236}">
                <a16:creationId xmlns:a16="http://schemas.microsoft.com/office/drawing/2014/main" id="{083B013F-FAF7-46CF-828F-93DF4BAE7888}"/>
              </a:ext>
            </a:extLst>
          </p:cNvPr>
          <p:cNvSpPr/>
          <p:nvPr/>
        </p:nvSpPr>
        <p:spPr>
          <a:xfrm>
            <a:off x="1" y="3270426"/>
            <a:ext cx="12191998" cy="523220"/>
          </a:xfrm>
          <a:prstGeom prst="rect">
            <a:avLst/>
          </a:prstGeom>
        </p:spPr>
        <p:txBody>
          <a:bodyPr wrap="square">
            <a:spAutoFit/>
          </a:bodyPr>
          <a:lstStyle/>
          <a:p>
            <a:pPr marL="514350" indent="-514350">
              <a:buAutoNum type="alphaLcParenR"/>
            </a:pPr>
            <a:r>
              <a:rPr lang="en-US" sz="2800" dirty="0">
                <a:solidFill>
                  <a:srgbClr val="FF0000"/>
                </a:solidFill>
                <a:latin typeface="Times New Roman" panose="02020603050405020304" pitchFamily="18" charset="0"/>
                <a:cs typeface="Times New Roman" panose="02020603050405020304" pitchFamily="18" charset="0"/>
              </a:rPr>
              <a:t>Human waste b)carbon dioxide c) polythene d) industrial waste</a:t>
            </a:r>
          </a:p>
        </p:txBody>
      </p:sp>
      <p:sp>
        <p:nvSpPr>
          <p:cNvPr id="6" name="Rectangle 5">
            <a:extLst>
              <a:ext uri="{FF2B5EF4-FFF2-40B4-BE49-F238E27FC236}">
                <a16:creationId xmlns:a16="http://schemas.microsoft.com/office/drawing/2014/main" id="{C5FD51C0-4A3C-42A7-AA23-8CBE9503260A}"/>
              </a:ext>
            </a:extLst>
          </p:cNvPr>
          <p:cNvSpPr/>
          <p:nvPr/>
        </p:nvSpPr>
        <p:spPr>
          <a:xfrm>
            <a:off x="-1" y="4261103"/>
            <a:ext cx="12191999"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3)Which of the following best describes the cause of water pollution?</a:t>
            </a:r>
          </a:p>
        </p:txBody>
      </p:sp>
      <p:sp>
        <p:nvSpPr>
          <p:cNvPr id="7" name="Rectangle 6">
            <a:extLst>
              <a:ext uri="{FF2B5EF4-FFF2-40B4-BE49-F238E27FC236}">
                <a16:creationId xmlns:a16="http://schemas.microsoft.com/office/drawing/2014/main" id="{C6108011-2DB7-42C3-9DDE-B20DF65F1F12}"/>
              </a:ext>
            </a:extLst>
          </p:cNvPr>
          <p:cNvSpPr/>
          <p:nvPr/>
        </p:nvSpPr>
        <p:spPr>
          <a:xfrm>
            <a:off x="0" y="4942438"/>
            <a:ext cx="12191998" cy="954107"/>
          </a:xfrm>
          <a:prstGeom prst="rect">
            <a:avLst/>
          </a:prstGeom>
        </p:spPr>
        <p:txBody>
          <a:bodyPr wrap="square">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 Organic material that decay in water supplies. b) old or poorly-serviced vehicles. c) the use of Compress Natural Gas. d) dust from roads and </a:t>
            </a:r>
            <a:endParaRPr lang="en-US" sz="2800" dirty="0">
              <a:solidFill>
                <a:srgbClr val="FF0000"/>
              </a:solidFill>
            </a:endParaRPr>
          </a:p>
        </p:txBody>
      </p:sp>
      <p:sp>
        <p:nvSpPr>
          <p:cNvPr id="8" name="Oval 7">
            <a:extLst>
              <a:ext uri="{FF2B5EF4-FFF2-40B4-BE49-F238E27FC236}">
                <a16:creationId xmlns:a16="http://schemas.microsoft.com/office/drawing/2014/main" id="{ED70639D-035A-4055-86AA-D15D79C3785E}"/>
              </a:ext>
            </a:extLst>
          </p:cNvPr>
          <p:cNvSpPr/>
          <p:nvPr/>
        </p:nvSpPr>
        <p:spPr>
          <a:xfrm>
            <a:off x="9182100" y="0"/>
            <a:ext cx="2324100" cy="1047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32E0CF-879F-4790-AE66-42F79DDA214D}"/>
              </a:ext>
            </a:extLst>
          </p:cNvPr>
          <p:cNvSpPr txBox="1"/>
          <p:nvPr/>
        </p:nvSpPr>
        <p:spPr>
          <a:xfrm>
            <a:off x="9372600" y="208663"/>
            <a:ext cx="2819398" cy="830997"/>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Individual work</a:t>
            </a:r>
          </a:p>
          <a:p>
            <a:r>
              <a:rPr lang="en-US" sz="2400" dirty="0">
                <a:solidFill>
                  <a:srgbClr val="002060"/>
                </a:solidFill>
                <a:latin typeface="Times New Roman" panose="02020603050405020304" pitchFamily="18" charset="0"/>
                <a:cs typeface="Times New Roman" panose="02020603050405020304" pitchFamily="18" charset="0"/>
              </a:rPr>
              <a:t>5 -minutes</a:t>
            </a:r>
          </a:p>
        </p:txBody>
      </p:sp>
    </p:spTree>
    <p:extLst>
      <p:ext uri="{BB962C8B-B14F-4D97-AF65-F5344CB8AC3E}">
        <p14:creationId xmlns:p14="http://schemas.microsoft.com/office/powerpoint/2010/main" val="374644110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1126</TotalTime>
  <Words>1144</Words>
  <Application>Microsoft Office PowerPoint</Application>
  <PresentationFormat>Widescreen</PresentationFormat>
  <Paragraphs>87</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Calibri</vt:lpstr>
      <vt:lpstr>Calibri Light</vt:lpstr>
      <vt:lpstr>Times New Roman</vt:lpstr>
      <vt:lpstr>Retrospect</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262</cp:revision>
  <dcterms:created xsi:type="dcterms:W3CDTF">2017-09-22T13:01:24Z</dcterms:created>
  <dcterms:modified xsi:type="dcterms:W3CDTF">2017-10-02T07:15:13Z</dcterms:modified>
</cp:coreProperties>
</file>